
<file path=[Content_Types].xml><?xml version="1.0" encoding="utf-8"?>
<Types xmlns="http://schemas.openxmlformats.org/package/2006/content-types">
  <Default Extension="png" ContentType="image/png"/>
  <Default Extension="pdf" ContentType="video/unknown"/>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5"/>
  </p:notesMasterIdLst>
  <p:sldIdLst>
    <p:sldId id="257" r:id="rId2"/>
    <p:sldId id="256" r:id="rId3"/>
    <p:sldId id="258" r:id="rId4"/>
    <p:sldId id="311" r:id="rId5"/>
    <p:sldId id="284" r:id="rId6"/>
    <p:sldId id="332" r:id="rId7"/>
    <p:sldId id="282" r:id="rId8"/>
    <p:sldId id="334" r:id="rId9"/>
    <p:sldId id="336" r:id="rId10"/>
    <p:sldId id="333" r:id="rId11"/>
    <p:sldId id="335" r:id="rId12"/>
    <p:sldId id="303" r:id="rId13"/>
    <p:sldId id="302" r:id="rId14"/>
    <p:sldId id="331" r:id="rId15"/>
    <p:sldId id="319" r:id="rId16"/>
    <p:sldId id="317" r:id="rId17"/>
    <p:sldId id="289" r:id="rId18"/>
    <p:sldId id="340" r:id="rId19"/>
    <p:sldId id="338" r:id="rId20"/>
    <p:sldId id="265" r:id="rId21"/>
    <p:sldId id="339" r:id="rId22"/>
    <p:sldId id="262" r:id="rId23"/>
    <p:sldId id="25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44" y="126"/>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87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CB6B0-17A6-C248-9173-1F2F928D795A}" type="datetimeFigureOut">
              <a:rPr lang="en-US" smtClean="0"/>
              <a:t>4/19/2018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579E84-8078-214F-9271-DD898BC502E0}" type="slidenum">
              <a:rPr lang="en-US" smtClean="0"/>
              <a:t>‹#›</a:t>
            </a:fld>
            <a:endParaRPr lang="en-US"/>
          </a:p>
        </p:txBody>
      </p:sp>
    </p:spTree>
    <p:extLst>
      <p:ext uri="{BB962C8B-B14F-4D97-AF65-F5344CB8AC3E}">
        <p14:creationId xmlns:p14="http://schemas.microsoft.com/office/powerpoint/2010/main" val="3058510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a:t>
            </a:r>
            <a:r>
              <a:rPr lang="en-US" baseline="0" dirty="0"/>
              <a:t> up as people enter –so they know they are in the right place ;)</a:t>
            </a:r>
          </a:p>
          <a:p>
            <a:r>
              <a:rPr lang="en-US" baseline="0" dirty="0"/>
              <a:t>Get everyone to sign in!!!</a:t>
            </a:r>
          </a:p>
          <a:p>
            <a:pPr marL="0" marR="0" indent="0" algn="l" defTabSz="457200" rtl="0" eaLnBrk="1" fontAlgn="auto" latinLnBrk="0" hangingPunct="1">
              <a:lnSpc>
                <a:spcPct val="100000"/>
              </a:lnSpc>
              <a:spcBef>
                <a:spcPts val="0"/>
              </a:spcBef>
              <a:spcAft>
                <a:spcPts val="0"/>
              </a:spcAft>
              <a:buClrTx/>
              <a:buSzTx/>
              <a:buFontTx/>
              <a:buNone/>
              <a:tabLst/>
              <a:defRPr/>
            </a:pPr>
            <a:r>
              <a:rPr lang="en-US"/>
              <a:t>get </a:t>
            </a:r>
            <a:r>
              <a:rPr lang="en-US" dirty="0"/>
              <a:t>contact info!</a:t>
            </a:r>
          </a:p>
          <a:p>
            <a:endParaRPr lang="en-US" dirty="0"/>
          </a:p>
        </p:txBody>
      </p:sp>
      <p:sp>
        <p:nvSpPr>
          <p:cNvPr id="4" name="Slide Number Placeholder 3"/>
          <p:cNvSpPr>
            <a:spLocks noGrp="1"/>
          </p:cNvSpPr>
          <p:nvPr>
            <p:ph type="sldNum" sz="quarter" idx="10"/>
          </p:nvPr>
        </p:nvSpPr>
        <p:spPr/>
        <p:txBody>
          <a:bodyPr/>
          <a:lstStyle/>
          <a:p>
            <a:fld id="{27579E84-8078-214F-9271-DD898BC502E0}" type="slidenum">
              <a:rPr lang="en-US" smtClean="0"/>
              <a:t>1</a:t>
            </a:fld>
            <a:endParaRPr lang="en-US"/>
          </a:p>
        </p:txBody>
      </p:sp>
    </p:spTree>
    <p:extLst>
      <p:ext uri="{BB962C8B-B14F-4D97-AF65-F5344CB8AC3E}">
        <p14:creationId xmlns:p14="http://schemas.microsoft.com/office/powerpoint/2010/main" val="3308421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 Kurt</a:t>
            </a:r>
          </a:p>
          <a:p>
            <a:r>
              <a:rPr lang="en-US" sz="1200" kern="1200" dirty="0">
                <a:solidFill>
                  <a:schemeClr val="tx1"/>
                </a:solidFill>
                <a:effectLst/>
                <a:latin typeface="+mn-lt"/>
                <a:ea typeface="+mn-ea"/>
                <a:cs typeface="+mn-cs"/>
              </a:rPr>
              <a:t>As stated in slide 28, 2021 would be the next opportunity to repurchase, and then there would be an opportunity in 2024.  Under Section 1.4 of the Operating Agreement, the company will dissolve in 2025. </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7579E84-8078-214F-9271-DD898BC502E0}" type="slidenum">
              <a:rPr lang="en-US" smtClean="0"/>
              <a:t>13</a:t>
            </a:fld>
            <a:endParaRPr lang="en-US"/>
          </a:p>
        </p:txBody>
      </p:sp>
    </p:spTree>
    <p:extLst>
      <p:ext uri="{BB962C8B-B14F-4D97-AF65-F5344CB8AC3E}">
        <p14:creationId xmlns:p14="http://schemas.microsoft.com/office/powerpoint/2010/main" val="54263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 PROVISION TO BUYOUT NUF!!!</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HOWEVER SOME SCEMARIOS</a:t>
            </a:r>
          </a:p>
          <a:p>
            <a:r>
              <a:rPr lang="en-US" sz="1200" kern="1200" dirty="0">
                <a:solidFill>
                  <a:schemeClr val="tx1"/>
                </a:solidFill>
                <a:effectLst/>
                <a:latin typeface="+mn-lt"/>
                <a:ea typeface="+mn-ea"/>
                <a:cs typeface="+mn-cs"/>
              </a:rPr>
              <a:t>Add a slide that outlines all possible transactions under the 2018 Purchase Transaction</a:t>
            </a:r>
          </a:p>
          <a:p>
            <a:r>
              <a:rPr lang="en-US" sz="1200" kern="1200" dirty="0">
                <a:solidFill>
                  <a:schemeClr val="tx1"/>
                </a:solidFill>
                <a:effectLst/>
                <a:latin typeface="+mn-lt"/>
                <a:ea typeface="+mn-ea"/>
                <a:cs typeface="+mn-cs"/>
              </a:rPr>
              <a:t>a)     The Company (DCI) borrows additional funds to buy-out JCNI.</a:t>
            </a:r>
          </a:p>
          <a:p>
            <a:r>
              <a:rPr lang="en-US" sz="1200" kern="1200" dirty="0">
                <a:solidFill>
                  <a:schemeClr val="tx1"/>
                </a:solidFill>
                <a:effectLst/>
                <a:latin typeface="+mn-lt"/>
                <a:ea typeface="+mn-ea"/>
                <a:cs typeface="+mn-cs"/>
              </a:rPr>
              <a:t>b)     A third-party investor (which could be a for-profit or non-profit organization) purchases an interest in MCP and that investment is used to buy out JCNI.</a:t>
            </a:r>
          </a:p>
          <a:p>
            <a:r>
              <a:rPr lang="en-US" sz="1200" kern="1200" dirty="0">
                <a:solidFill>
                  <a:schemeClr val="tx1"/>
                </a:solidFill>
                <a:effectLst/>
                <a:latin typeface="+mn-lt"/>
                <a:ea typeface="+mn-ea"/>
                <a:cs typeface="+mn-cs"/>
              </a:rPr>
              <a:t>c)     Another company merges with MCP and in the process, buys out JCNI.</a:t>
            </a:r>
          </a:p>
          <a:p>
            <a:r>
              <a:rPr lang="en-US" sz="1200" kern="1200" dirty="0">
                <a:solidFill>
                  <a:schemeClr val="tx1"/>
                </a:solidFill>
                <a:effectLst/>
                <a:latin typeface="+mn-lt"/>
                <a:ea typeface="+mn-ea"/>
                <a:cs typeface="+mn-cs"/>
              </a:rPr>
              <a:t>d)     Any of the preceding three alternatives are adopted, and in the process, in addition to JCNI being bought out, some or all of NUF and/or the DCI Investors are bought 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579E84-8078-214F-9271-DD898BC502E0}" type="slidenum">
              <a:rPr lang="en-US" smtClean="0"/>
              <a:t>15</a:t>
            </a:fld>
            <a:endParaRPr lang="en-US"/>
          </a:p>
        </p:txBody>
      </p:sp>
    </p:spTree>
    <p:extLst>
      <p:ext uri="{BB962C8B-B14F-4D97-AF65-F5344CB8AC3E}">
        <p14:creationId xmlns:p14="http://schemas.microsoft.com/office/powerpoint/2010/main" val="3818957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79E84-8078-214F-9271-DD898BC502E0}" type="slidenum">
              <a:rPr lang="en-US" smtClean="0"/>
              <a:t>16</a:t>
            </a:fld>
            <a:endParaRPr lang="en-US"/>
          </a:p>
        </p:txBody>
      </p:sp>
    </p:spTree>
    <p:extLst>
      <p:ext uri="{BB962C8B-B14F-4D97-AF65-F5344CB8AC3E}">
        <p14:creationId xmlns:p14="http://schemas.microsoft.com/office/powerpoint/2010/main" val="2579195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CAN HAPPEN EARLIER BUT NOT LATER</a:t>
            </a:r>
          </a:p>
          <a:p>
            <a:r>
              <a:rPr lang="en-US" dirty="0"/>
              <a:t>*AS NEEDED DEPENDING ON RECCOMENDATION STATUS</a:t>
            </a:r>
          </a:p>
        </p:txBody>
      </p:sp>
      <p:sp>
        <p:nvSpPr>
          <p:cNvPr id="4" name="Slide Number Placeholder 3"/>
          <p:cNvSpPr>
            <a:spLocks noGrp="1"/>
          </p:cNvSpPr>
          <p:nvPr>
            <p:ph type="sldNum" sz="quarter" idx="10"/>
          </p:nvPr>
        </p:nvSpPr>
        <p:spPr/>
        <p:txBody>
          <a:bodyPr/>
          <a:lstStyle/>
          <a:p>
            <a:fld id="{27579E84-8078-214F-9271-DD898BC502E0}" type="slidenum">
              <a:rPr lang="en-US" smtClean="0"/>
              <a:t>17</a:t>
            </a:fld>
            <a:endParaRPr lang="en-US"/>
          </a:p>
        </p:txBody>
      </p:sp>
    </p:spTree>
    <p:extLst>
      <p:ext uri="{BB962C8B-B14F-4D97-AF65-F5344CB8AC3E}">
        <p14:creationId xmlns:p14="http://schemas.microsoft.com/office/powerpoint/2010/main" val="279736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it in the</a:t>
            </a:r>
            <a:r>
              <a:rPr lang="en-US" baseline="0" dirty="0"/>
              <a:t> </a:t>
            </a:r>
            <a:r>
              <a:rPr lang="en-US" dirty="0"/>
              <a:t>next 3 months to participate in 2018 discussions and decisions</a:t>
            </a:r>
          </a:p>
        </p:txBody>
      </p:sp>
      <p:sp>
        <p:nvSpPr>
          <p:cNvPr id="4" name="Slide Number Placeholder 3"/>
          <p:cNvSpPr>
            <a:spLocks noGrp="1"/>
          </p:cNvSpPr>
          <p:nvPr>
            <p:ph type="sldNum" sz="quarter" idx="10"/>
          </p:nvPr>
        </p:nvSpPr>
        <p:spPr/>
        <p:txBody>
          <a:bodyPr/>
          <a:lstStyle/>
          <a:p>
            <a:pPr>
              <a:defRPr/>
            </a:pPr>
            <a:fld id="{26DF2B88-2F99-1342-B41E-E90073D855EC}" type="slidenum">
              <a:rPr lang="en-US" smtClean="0"/>
              <a:pPr>
                <a:defRPr/>
              </a:pPr>
              <a:t>19</a:t>
            </a:fld>
            <a:endParaRPr lang="en-US"/>
          </a:p>
        </p:txBody>
      </p:sp>
    </p:spTree>
    <p:extLst>
      <p:ext uri="{BB962C8B-B14F-4D97-AF65-F5344CB8AC3E}">
        <p14:creationId xmlns:p14="http://schemas.microsoft.com/office/powerpoint/2010/main" val="1005713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Also</a:t>
            </a:r>
            <a:r>
              <a:rPr lang="en-US" baseline="0" dirty="0"/>
              <a:t> ask for any other ideas</a:t>
            </a:r>
          </a:p>
          <a:p>
            <a:r>
              <a:rPr lang="en-US" baseline="0" dirty="0"/>
              <a:t>WHAT ELSE CAN WE DO TO PREPARE FOR THIS RECOMMENDATION/DECISION?</a:t>
            </a:r>
          </a:p>
          <a:p>
            <a:r>
              <a:rPr lang="en-US" baseline="0" dirty="0"/>
              <a:t>HOW CAN WE HELP ENGAGE/PREPARE INVESTORS?</a:t>
            </a:r>
          </a:p>
          <a:p>
            <a:r>
              <a:rPr lang="en-US" baseline="0" dirty="0"/>
              <a:t>WHAT CAN WE DO AS INVESTORS TO BE MALL ADVOCATES AND PROMOTERS?</a:t>
            </a:r>
          </a:p>
          <a:p>
            <a:r>
              <a:rPr lang="en-US" baseline="0" dirty="0"/>
              <a:t>ANYONE INTERESTED IN BEING MORE INVOLVED? –COUNCIL, ED COMMITTEE, ETC</a:t>
            </a:r>
            <a:endParaRPr lang="en-US" dirty="0"/>
          </a:p>
        </p:txBody>
      </p:sp>
      <p:sp>
        <p:nvSpPr>
          <p:cNvPr id="4" name="Slide Number Placeholder 3"/>
          <p:cNvSpPr>
            <a:spLocks noGrp="1"/>
          </p:cNvSpPr>
          <p:nvPr>
            <p:ph type="sldNum" sz="quarter" idx="10"/>
          </p:nvPr>
        </p:nvSpPr>
        <p:spPr/>
        <p:txBody>
          <a:bodyPr/>
          <a:lstStyle/>
          <a:p>
            <a:fld id="{27579E84-8078-214F-9271-DD898BC502E0}" type="slidenum">
              <a:rPr lang="en-US" smtClean="0"/>
              <a:t>20</a:t>
            </a:fld>
            <a:endParaRPr lang="en-US"/>
          </a:p>
        </p:txBody>
      </p:sp>
    </p:spTree>
    <p:extLst>
      <p:ext uri="{BB962C8B-B14F-4D97-AF65-F5344CB8AC3E}">
        <p14:creationId xmlns:p14="http://schemas.microsoft.com/office/powerpoint/2010/main" val="3074108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DO BETTER?  WHAT HAVE WE MISSED? HOW CAN WE GET INVESTORS ENGAGED?</a:t>
            </a:r>
          </a:p>
        </p:txBody>
      </p:sp>
      <p:sp>
        <p:nvSpPr>
          <p:cNvPr id="4" name="Slide Number Placeholder 3"/>
          <p:cNvSpPr>
            <a:spLocks noGrp="1"/>
          </p:cNvSpPr>
          <p:nvPr>
            <p:ph type="sldNum" sz="quarter" idx="10"/>
          </p:nvPr>
        </p:nvSpPr>
        <p:spPr/>
        <p:txBody>
          <a:bodyPr/>
          <a:lstStyle/>
          <a:p>
            <a:fld id="{27579E84-8078-214F-9271-DD898BC502E0}" type="slidenum">
              <a:rPr lang="en-US" smtClean="0"/>
              <a:t>21</a:t>
            </a:fld>
            <a:endParaRPr lang="en-US"/>
          </a:p>
        </p:txBody>
      </p:sp>
    </p:spTree>
    <p:extLst>
      <p:ext uri="{BB962C8B-B14F-4D97-AF65-F5344CB8AC3E}">
        <p14:creationId xmlns:p14="http://schemas.microsoft.com/office/powerpoint/2010/main" val="32822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10 year</a:t>
            </a:r>
            <a:r>
              <a:rPr lang="en-US" baseline="0" dirty="0"/>
              <a:t> reminder?</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 current status of the research,  process and options so far related to the 2018 decision, including who it affects and how it might work.  Present the relevant information that must be considered in order to make the decision.  Explain the current status of preparing for the decision</a:t>
            </a:r>
            <a:r>
              <a:rPr lang="en-US" dirty="0">
                <a:effectLst/>
              </a:rPr>
              <a:t> </a:t>
            </a:r>
          </a:p>
          <a:p>
            <a:endParaRPr lang="en-US" dirty="0"/>
          </a:p>
          <a:p>
            <a:r>
              <a:rPr lang="en-US" dirty="0"/>
              <a:t>Other Topics to be offered throughout the year</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pPr marL="228600" indent="-228600">
              <a:buAutoNum type="arabicPlain" startAt="2018"/>
            </a:pPr>
            <a:r>
              <a:rPr lang="en-US" sz="1200" b="1" kern="1200" dirty="0">
                <a:solidFill>
                  <a:schemeClr val="tx1"/>
                </a:solidFill>
                <a:effectLst/>
                <a:latin typeface="+mn-lt"/>
                <a:ea typeface="+mn-ea"/>
                <a:cs typeface="+mn-cs"/>
              </a:rPr>
              <a:t> Proposal</a:t>
            </a:r>
            <a:endParaRPr lang="en-US" sz="1200" b="0" kern="1200" dirty="0">
              <a:solidFill>
                <a:schemeClr val="tx1"/>
              </a:solidFill>
              <a:effectLst/>
              <a:latin typeface="+mn-lt"/>
              <a:ea typeface="+mn-ea"/>
              <a:cs typeface="+mn-cs"/>
            </a:endParaRPr>
          </a:p>
          <a:p>
            <a:pPr marL="0" indent="0">
              <a:buNone/>
            </a:pPr>
            <a:r>
              <a:rPr lang="en-US" sz="1200" i="1" kern="1200" dirty="0">
                <a:solidFill>
                  <a:schemeClr val="tx1"/>
                </a:solidFill>
                <a:effectLst/>
                <a:latin typeface="+mn-lt"/>
                <a:ea typeface="+mn-ea"/>
                <a:cs typeface="+mn-cs"/>
              </a:rPr>
              <a:t>Thursday &amp; Saturday Workshops –Jan/Feb 2018 if needed for 2018</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Mailing with explanation/presentation- Feb 2018</a:t>
            </a:r>
            <a:r>
              <a:rPr lang="en-US" dirty="0">
                <a:effectLst/>
              </a:rPr>
              <a:t> </a:t>
            </a:r>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579E84-8078-214F-9271-DD898BC502E0}" type="slidenum">
              <a:rPr lang="en-US" smtClean="0"/>
              <a:t>22</a:t>
            </a:fld>
            <a:endParaRPr lang="en-US"/>
          </a:p>
        </p:txBody>
      </p:sp>
    </p:spTree>
    <p:extLst>
      <p:ext uri="{BB962C8B-B14F-4D97-AF65-F5344CB8AC3E}">
        <p14:creationId xmlns:p14="http://schemas.microsoft.com/office/powerpoint/2010/main" val="3833917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as they leave</a:t>
            </a:r>
          </a:p>
          <a:p>
            <a:r>
              <a:rPr lang="en-US" dirty="0"/>
              <a:t>Make sure late arrivals signed in –get contact info!</a:t>
            </a:r>
          </a:p>
        </p:txBody>
      </p:sp>
      <p:sp>
        <p:nvSpPr>
          <p:cNvPr id="4" name="Slide Number Placeholder 3"/>
          <p:cNvSpPr>
            <a:spLocks noGrp="1"/>
          </p:cNvSpPr>
          <p:nvPr>
            <p:ph type="sldNum" sz="quarter" idx="10"/>
          </p:nvPr>
        </p:nvSpPr>
        <p:spPr/>
        <p:txBody>
          <a:bodyPr/>
          <a:lstStyle/>
          <a:p>
            <a:fld id="{27579E84-8078-214F-9271-DD898BC502E0}" type="slidenum">
              <a:rPr lang="en-US" smtClean="0"/>
              <a:t>23</a:t>
            </a:fld>
            <a:endParaRPr lang="en-US"/>
          </a:p>
        </p:txBody>
      </p:sp>
    </p:spTree>
    <p:extLst>
      <p:ext uri="{BB962C8B-B14F-4D97-AF65-F5344CB8AC3E}">
        <p14:creationId xmlns:p14="http://schemas.microsoft.com/office/powerpoint/2010/main" val="398287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a:t>
            </a:r>
            <a:r>
              <a:rPr lang="en-US" sz="1200" kern="1200" baseline="0" dirty="0">
                <a:solidFill>
                  <a:schemeClr val="tx1"/>
                </a:solidFill>
                <a:effectLst/>
                <a:latin typeface="+mn-lt"/>
                <a:ea typeface="+mn-ea"/>
                <a:cs typeface="+mn-cs"/>
              </a:rPr>
              <a:t> HAVE A LOT TO COVER IN JUST 1 HOUR</a:t>
            </a:r>
          </a:p>
          <a:p>
            <a:r>
              <a:rPr lang="en-US" sz="1200" kern="1200" dirty="0">
                <a:solidFill>
                  <a:schemeClr val="tx1"/>
                </a:solidFill>
                <a:effectLst/>
                <a:latin typeface="+mn-lt"/>
                <a:ea typeface="+mn-ea"/>
                <a:cs typeface="+mn-cs"/>
              </a:rPr>
              <a:t>BRIEF review  of last workshop –not time t go over it all</a:t>
            </a:r>
          </a:p>
          <a:p>
            <a:r>
              <a:rPr lang="en-US" sz="1200" kern="1200" dirty="0">
                <a:solidFill>
                  <a:schemeClr val="tx1"/>
                </a:solidFill>
                <a:effectLst/>
                <a:latin typeface="+mn-lt"/>
                <a:ea typeface="+mn-ea"/>
                <a:cs typeface="+mn-cs"/>
              </a:rPr>
              <a:t>Discuss options related to the 2018 Purchase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decision, including who it affects and how it might work.  Present the relevant information that must be considered in order to make the decision.  Explain the current status of preparing for the decision.</a:t>
            </a:r>
          </a:p>
        </p:txBody>
      </p:sp>
      <p:sp>
        <p:nvSpPr>
          <p:cNvPr id="4" name="Slide Number Placeholder 3"/>
          <p:cNvSpPr>
            <a:spLocks noGrp="1"/>
          </p:cNvSpPr>
          <p:nvPr>
            <p:ph type="sldNum" sz="quarter" idx="10"/>
          </p:nvPr>
        </p:nvSpPr>
        <p:spPr/>
        <p:txBody>
          <a:bodyPr/>
          <a:lstStyle/>
          <a:p>
            <a:fld id="{27579E84-8078-214F-9271-DD898BC502E0}" type="slidenum">
              <a:rPr lang="en-US" smtClean="0"/>
              <a:t>2</a:t>
            </a:fld>
            <a:endParaRPr lang="en-US"/>
          </a:p>
        </p:txBody>
      </p:sp>
    </p:spTree>
    <p:extLst>
      <p:ext uri="{BB962C8B-B14F-4D97-AF65-F5344CB8AC3E}">
        <p14:creationId xmlns:p14="http://schemas.microsoft.com/office/powerpoint/2010/main" val="196545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decision is a big deal, but before we can discuss that we need to understand</a:t>
            </a:r>
            <a:r>
              <a:rPr lang="en-US" baseline="0" dirty="0"/>
              <a:t> what the Charter provision says and </a:t>
            </a:r>
            <a:r>
              <a:rPr lang="en-US" baseline="0" dirty="0" err="1"/>
              <a:t>hOw</a:t>
            </a:r>
            <a:r>
              <a:rPr lang="en-US" baseline="0" dirty="0"/>
              <a:t> it affects our investment</a:t>
            </a:r>
            <a:endParaRPr lang="en-US" dirty="0"/>
          </a:p>
        </p:txBody>
      </p:sp>
      <p:sp>
        <p:nvSpPr>
          <p:cNvPr id="4" name="Slide Number Placeholder 3"/>
          <p:cNvSpPr>
            <a:spLocks noGrp="1"/>
          </p:cNvSpPr>
          <p:nvPr>
            <p:ph type="sldNum" sz="quarter" idx="10"/>
          </p:nvPr>
        </p:nvSpPr>
        <p:spPr/>
        <p:txBody>
          <a:bodyPr/>
          <a:lstStyle/>
          <a:p>
            <a:fld id="{27579E84-8078-214F-9271-DD898BC502E0}" type="slidenum">
              <a:rPr lang="en-US" smtClean="0"/>
              <a:t>3</a:t>
            </a:fld>
            <a:endParaRPr lang="en-US"/>
          </a:p>
        </p:txBody>
      </p:sp>
    </p:spTree>
    <p:extLst>
      <p:ext uri="{BB962C8B-B14F-4D97-AF65-F5344CB8AC3E}">
        <p14:creationId xmlns:p14="http://schemas.microsoft.com/office/powerpoint/2010/main" val="131417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We want to bring you up to</a:t>
            </a:r>
            <a:r>
              <a:rPr lang="en-US" baseline="0" dirty="0"/>
              <a:t> speed</a:t>
            </a:r>
            <a:endParaRPr lang="en-US" dirty="0"/>
          </a:p>
        </p:txBody>
      </p:sp>
      <p:sp>
        <p:nvSpPr>
          <p:cNvPr id="4" name="Slide Number Placeholder 3"/>
          <p:cNvSpPr>
            <a:spLocks noGrp="1"/>
          </p:cNvSpPr>
          <p:nvPr>
            <p:ph type="sldNum" sz="quarter" idx="10"/>
          </p:nvPr>
        </p:nvSpPr>
        <p:spPr/>
        <p:txBody>
          <a:bodyPr/>
          <a:lstStyle/>
          <a:p>
            <a:fld id="{27579E84-8078-214F-9271-DD898BC502E0}" type="slidenum">
              <a:rPr lang="en-US" smtClean="0"/>
              <a:t>4</a:t>
            </a:fld>
            <a:endParaRPr lang="en-US"/>
          </a:p>
        </p:txBody>
      </p:sp>
    </p:spTree>
    <p:extLst>
      <p:ext uri="{BB962C8B-B14F-4D97-AF65-F5344CB8AC3E}">
        <p14:creationId xmlns:p14="http://schemas.microsoft.com/office/powerpoint/2010/main" val="277374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Discuss Leasing issue?  Charter school contract will be presented in November</a:t>
            </a:r>
            <a:endParaRPr lang="en-US" dirty="0"/>
          </a:p>
          <a:p>
            <a:endParaRPr lang="en-US" dirty="0"/>
          </a:p>
          <a:p>
            <a:r>
              <a:rPr lang="en-US" dirty="0"/>
              <a:t>Our investment</a:t>
            </a:r>
            <a:r>
              <a:rPr lang="en-US" baseline="0" dirty="0"/>
              <a:t> c</a:t>
            </a:r>
            <a:r>
              <a:rPr lang="en-US" dirty="0"/>
              <a:t>overs a very specific area –the the Purchase</a:t>
            </a:r>
            <a:r>
              <a:rPr lang="en-US" baseline="0" dirty="0"/>
              <a:t> pertains to our ownership of the mall</a:t>
            </a:r>
          </a:p>
          <a:p>
            <a:r>
              <a:rPr lang="en-US" baseline="0" dirty="0"/>
              <a:t>CURRENTLY WE OWN approximately 20% OF MCP &amp; FESTIVAL PARK (NOT THE AMPHITHEATRE)</a:t>
            </a:r>
          </a:p>
          <a:p>
            <a:r>
              <a:rPr lang="en-US" baseline="0" dirty="0"/>
              <a:t>That % could increase as part of the 2018 PROVISION (to almost 50% with NUF)</a:t>
            </a:r>
          </a:p>
          <a:p>
            <a:endParaRPr lang="en-US" dirty="0"/>
          </a:p>
          <a:p>
            <a:endParaRPr lang="en-US" dirty="0"/>
          </a:p>
        </p:txBody>
      </p:sp>
      <p:sp>
        <p:nvSpPr>
          <p:cNvPr id="4" name="Slide Number Placeholder 3"/>
          <p:cNvSpPr>
            <a:spLocks noGrp="1"/>
          </p:cNvSpPr>
          <p:nvPr>
            <p:ph type="sldNum" sz="quarter" idx="10"/>
          </p:nvPr>
        </p:nvSpPr>
        <p:spPr/>
        <p:txBody>
          <a:bodyPr/>
          <a:lstStyle/>
          <a:p>
            <a:fld id="{27579E84-8078-214F-9271-DD898BC502E0}" type="slidenum">
              <a:rPr lang="en-US" smtClean="0"/>
              <a:t>5</a:t>
            </a:fld>
            <a:endParaRPr lang="en-US"/>
          </a:p>
        </p:txBody>
      </p:sp>
    </p:spTree>
    <p:extLst>
      <p:ext uri="{BB962C8B-B14F-4D97-AF65-F5344CB8AC3E}">
        <p14:creationId xmlns:p14="http://schemas.microsoft.com/office/powerpoint/2010/main" val="79962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how we all relate</a:t>
            </a:r>
            <a:r>
              <a:rPr lang="en-US" baseline="0" dirty="0"/>
              <a:t> </a:t>
            </a:r>
          </a:p>
          <a:p>
            <a:r>
              <a:rPr lang="en-US" baseline="0" dirty="0"/>
              <a:t>CIF is not a partner!!!!  It is a separate investment group</a:t>
            </a:r>
          </a:p>
          <a:p>
            <a:r>
              <a:rPr lang="en-US" baseline="0" dirty="0"/>
              <a:t>They invest tier money outside the mall</a:t>
            </a:r>
            <a:endParaRPr lang="en-US" dirty="0"/>
          </a:p>
        </p:txBody>
      </p:sp>
      <p:sp>
        <p:nvSpPr>
          <p:cNvPr id="4" name="Slide Number Placeholder 3"/>
          <p:cNvSpPr>
            <a:spLocks noGrp="1"/>
          </p:cNvSpPr>
          <p:nvPr>
            <p:ph type="sldNum" sz="quarter" idx="10"/>
          </p:nvPr>
        </p:nvSpPr>
        <p:spPr/>
        <p:txBody>
          <a:bodyPr/>
          <a:lstStyle/>
          <a:p>
            <a:fld id="{27579E84-8078-214F-9271-DD898BC502E0}" type="slidenum">
              <a:rPr lang="en-US" smtClean="0"/>
              <a:t>6</a:t>
            </a:fld>
            <a:endParaRPr lang="en-US"/>
          </a:p>
        </p:txBody>
      </p:sp>
    </p:spTree>
    <p:extLst>
      <p:ext uri="{BB962C8B-B14F-4D97-AF65-F5344CB8AC3E}">
        <p14:creationId xmlns:p14="http://schemas.microsoft.com/office/powerpoint/2010/main" val="1297523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below and side page if more questions</a:t>
            </a:r>
          </a:p>
          <a:p>
            <a:r>
              <a:rPr lang="en-US" dirty="0"/>
              <a:t>This</a:t>
            </a:r>
            <a:r>
              <a:rPr lang="en-US" baseline="0" dirty="0"/>
              <a:t> reflects our current ownership status</a:t>
            </a:r>
            <a:endParaRPr lang="en-US" dirty="0"/>
          </a:p>
          <a:p>
            <a:pPr lvl="0"/>
            <a:r>
              <a:rPr lang="en-US" sz="1200" b="1" kern="1200" dirty="0">
                <a:solidFill>
                  <a:schemeClr val="tx1"/>
                </a:solidFill>
                <a:effectLst/>
                <a:latin typeface="+mn-lt"/>
                <a:ea typeface="+mn-ea"/>
                <a:cs typeface="+mn-cs"/>
              </a:rPr>
              <a:t>What caused the DMI % of ownership to change from 4% to 4.93%?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past, DMI purchased units back from DCI investors that passed away.</a:t>
            </a:r>
          </a:p>
          <a:p>
            <a:r>
              <a:rPr lang="en-US" dirty="0"/>
              <a:t>PRIOR;</a:t>
            </a:r>
          </a:p>
          <a:p>
            <a:r>
              <a:rPr lang="en-US" dirty="0"/>
              <a:t>JCNI 60%</a:t>
            </a:r>
          </a:p>
          <a:p>
            <a:r>
              <a:rPr lang="en-US" dirty="0"/>
              <a:t>DCI 20%</a:t>
            </a:r>
          </a:p>
          <a:p>
            <a:r>
              <a:rPr lang="en-US" dirty="0"/>
              <a:t>NUF 20%</a:t>
            </a:r>
          </a:p>
          <a:p>
            <a:r>
              <a:rPr lang="en-US" dirty="0"/>
              <a:t>Per Kurt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DMI started off with a small percentage in “DMI Units.”  JCNI started off with about 60% in “JCNI Units.”  Over the years, some of the DCI Units were sold to DMI by DCI Unit holders. </a:t>
            </a:r>
          </a:p>
          <a:p>
            <a:pPr lvl="0"/>
            <a:r>
              <a:rPr lang="en-US" sz="1200" kern="1200" dirty="0">
                <a:solidFill>
                  <a:schemeClr val="tx1"/>
                </a:solidFill>
                <a:effectLst/>
                <a:latin typeface="+mn-lt"/>
                <a:ea typeface="+mn-ea"/>
                <a:cs typeface="+mn-cs"/>
              </a:rPr>
              <a:t>Why has the DCI total ownership reduced from ($500,000) in 2007 to  ($350,500) in 2017?  Units sold back to JCNI would not account for that large a drop in value nor would the $9.78 current unit price.  We no longer own 20% as we assumed.</a:t>
            </a:r>
          </a:p>
          <a:p>
            <a:r>
              <a:rPr lang="en-US" sz="1200" kern="1200" dirty="0">
                <a:solidFill>
                  <a:schemeClr val="tx1"/>
                </a:solidFill>
                <a:effectLst/>
                <a:latin typeface="+mn-lt"/>
                <a:ea typeface="+mn-ea"/>
                <a:cs typeface="+mn-cs"/>
              </a:rPr>
              <a:t>DCI equity ownership has reduced over the years primarily due to MCP’s net losses each year. Each year MCP incurs a negative net income the total equity in MCP decreases. Since each member has an interest in the equity of MCP their individual equity balance also decreases based on the number of units owned in years with net losses.</a:t>
            </a:r>
          </a:p>
          <a:p>
            <a:r>
              <a:rPr lang="en-US" sz="1200" kern="1200" dirty="0">
                <a:solidFill>
                  <a:schemeClr val="tx1"/>
                </a:solidFill>
                <a:effectLst/>
                <a:latin typeface="+mn-lt"/>
                <a:ea typeface="+mn-ea"/>
                <a:cs typeface="+mn-cs"/>
              </a:rPr>
              <a:t>Equity is a calculation , not a cash balance,</a:t>
            </a:r>
            <a:r>
              <a:rPr lang="en-US" sz="1200" kern="1200" baseline="0" dirty="0">
                <a:solidFill>
                  <a:schemeClr val="tx1"/>
                </a:solidFill>
                <a:effectLst/>
                <a:latin typeface="+mn-lt"/>
                <a:ea typeface="+mn-ea"/>
                <a:cs typeface="+mn-cs"/>
              </a:rPr>
              <a:t> it is affected every time our financials show a loss</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579E84-8078-214F-9271-DD898BC502E0}" type="slidenum">
              <a:rPr lang="en-US" smtClean="0"/>
              <a:t>7</a:t>
            </a:fld>
            <a:endParaRPr lang="en-US"/>
          </a:p>
        </p:txBody>
      </p:sp>
    </p:spTree>
    <p:extLst>
      <p:ext uri="{BB962C8B-B14F-4D97-AF65-F5344CB8AC3E}">
        <p14:creationId xmlns:p14="http://schemas.microsoft.com/office/powerpoint/2010/main" val="2096791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latest!!!!</a:t>
            </a:r>
          </a:p>
        </p:txBody>
      </p:sp>
      <p:sp>
        <p:nvSpPr>
          <p:cNvPr id="4" name="Slide Number Placeholder 3"/>
          <p:cNvSpPr>
            <a:spLocks noGrp="1"/>
          </p:cNvSpPr>
          <p:nvPr>
            <p:ph type="sldNum" sz="quarter" idx="10"/>
          </p:nvPr>
        </p:nvSpPr>
        <p:spPr/>
        <p:txBody>
          <a:bodyPr/>
          <a:lstStyle/>
          <a:p>
            <a:fld id="{27579E84-8078-214F-9271-DD898BC502E0}" type="slidenum">
              <a:rPr lang="en-US" smtClean="0"/>
              <a:t>9</a:t>
            </a:fld>
            <a:endParaRPr lang="en-US"/>
          </a:p>
        </p:txBody>
      </p:sp>
    </p:spTree>
    <p:extLst>
      <p:ext uri="{BB962C8B-B14F-4D97-AF65-F5344CB8AC3E}">
        <p14:creationId xmlns:p14="http://schemas.microsoft.com/office/powerpoint/2010/main" val="2434409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Section 6 of the Charter Agreement (investors</a:t>
            </a:r>
            <a:r>
              <a:rPr lang="en-US" baseline="0" dirty="0"/>
              <a:t> received with the prospectus and a revised version in 2012) defines the Purchase transaction. </a:t>
            </a:r>
            <a:r>
              <a:rPr lang="en-US" dirty="0"/>
              <a:t>This workshop  is from DCI perspective primarily, although</a:t>
            </a:r>
            <a:r>
              <a:rPr lang="en-US" baseline="0" dirty="0"/>
              <a:t> NUF &amp; JCNI are affected and will be referenced as needed, the focus today is on our investor perspective and educating them.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 PROVISION TO BUYOUT NUF!!!</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HOWEVER SOME SCEMARIOS</a:t>
            </a:r>
          </a:p>
          <a:p>
            <a:r>
              <a:rPr lang="en-US" sz="1200" kern="1200" dirty="0">
                <a:solidFill>
                  <a:schemeClr val="tx1"/>
                </a:solidFill>
                <a:effectLst/>
                <a:latin typeface="+mn-lt"/>
                <a:ea typeface="+mn-ea"/>
                <a:cs typeface="+mn-cs"/>
              </a:rPr>
              <a:t>Add a slide that outlines all possible transactions under the 2018 Purchase Transaction</a:t>
            </a:r>
          </a:p>
          <a:p>
            <a:r>
              <a:rPr lang="en-US" sz="1200" kern="1200" dirty="0">
                <a:solidFill>
                  <a:schemeClr val="tx1"/>
                </a:solidFill>
                <a:effectLst/>
                <a:latin typeface="+mn-lt"/>
                <a:ea typeface="+mn-ea"/>
                <a:cs typeface="+mn-cs"/>
              </a:rPr>
              <a:t>a)     The Company (DCI) borrows additional funds to buy-out JCNI.</a:t>
            </a:r>
          </a:p>
          <a:p>
            <a:r>
              <a:rPr lang="en-US" sz="1200" kern="1200" dirty="0">
                <a:solidFill>
                  <a:schemeClr val="tx1"/>
                </a:solidFill>
                <a:effectLst/>
                <a:latin typeface="+mn-lt"/>
                <a:ea typeface="+mn-ea"/>
                <a:cs typeface="+mn-cs"/>
              </a:rPr>
              <a:t>b)     A third-party investor (which could be a for-profit or non-profit organization) purchases an interest in MCP and that investment is used to buy out JCNI.</a:t>
            </a:r>
          </a:p>
          <a:p>
            <a:r>
              <a:rPr lang="en-US" sz="1200" kern="1200" dirty="0">
                <a:solidFill>
                  <a:schemeClr val="tx1"/>
                </a:solidFill>
                <a:effectLst/>
                <a:latin typeface="+mn-lt"/>
                <a:ea typeface="+mn-ea"/>
                <a:cs typeface="+mn-cs"/>
              </a:rPr>
              <a:t>c)     Another company merges with MCP and in the process, buys out JCNI.</a:t>
            </a:r>
          </a:p>
          <a:p>
            <a:r>
              <a:rPr lang="en-US" sz="1200" kern="1200" dirty="0">
                <a:solidFill>
                  <a:schemeClr val="tx1"/>
                </a:solidFill>
                <a:effectLst/>
                <a:latin typeface="+mn-lt"/>
                <a:ea typeface="+mn-ea"/>
                <a:cs typeface="+mn-cs"/>
              </a:rPr>
              <a:t>d)     Any of the preceding three alternatives are adopted, and in the process, in addition to JCNI being bought out, some or all of NUF and/or the DCI Investors are bought 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579E84-8078-214F-9271-DD898BC502E0}" type="slidenum">
              <a:rPr lang="en-US" smtClean="0"/>
              <a:t>12</a:t>
            </a:fld>
            <a:endParaRPr lang="en-US"/>
          </a:p>
        </p:txBody>
      </p:sp>
    </p:spTree>
    <p:extLst>
      <p:ext uri="{BB962C8B-B14F-4D97-AF65-F5344CB8AC3E}">
        <p14:creationId xmlns:p14="http://schemas.microsoft.com/office/powerpoint/2010/main" val="277374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40825E-4A15-4D39-8176-1F07E904CB30}"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28947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0825E-4A15-4D39-8176-1F07E904CB30}"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5131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0825E-4A15-4D39-8176-1F07E904CB30}"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98911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0825E-4A15-4D39-8176-1F07E904CB30}"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99478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71502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40825E-4A15-4D39-8176-1F07E904CB30}"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32711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40825E-4A15-4D39-8176-1F07E904CB30}"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80341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40825E-4A15-4D39-8176-1F07E904CB30}"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18659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0825E-4A15-4D39-8176-1F07E904CB30}"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85507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94606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33731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825E-4A15-4D39-8176-1F07E904CB30}" type="datetimeFigureOut">
              <a:rPr lang="en-US" smtClean="0"/>
              <a:t>4/19/2018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18642450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pdf"/><Relationship Id="rId1" Type="http://schemas.microsoft.com/office/2007/relationships/media" Target="../media/media1.pd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ci@jacobscenter.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p:cNvSpPr>
          <p:nvPr/>
        </p:nvSpPr>
        <p:spPr bwMode="auto">
          <a:xfrm>
            <a:off x="0" y="6629400"/>
            <a:ext cx="9156700" cy="228600"/>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grpSp>
        <p:nvGrpSpPr>
          <p:cNvPr id="11268" name="Group 4"/>
          <p:cNvGrpSpPr>
            <a:grpSpLocks/>
          </p:cNvGrpSpPr>
          <p:nvPr/>
        </p:nvGrpSpPr>
        <p:grpSpPr bwMode="auto">
          <a:xfrm>
            <a:off x="76200" y="371475"/>
            <a:ext cx="1898650" cy="1381125"/>
            <a:chOff x="0" y="0"/>
            <a:chExt cx="1196" cy="870"/>
          </a:xfrm>
        </p:grpSpPr>
        <p:sp>
          <p:nvSpPr>
            <p:cNvPr id="11266" name="Rectangle 2"/>
            <p:cNvSpPr>
              <a:spLocks/>
            </p:cNvSpPr>
            <p:nvPr/>
          </p:nvSpPr>
          <p:spPr bwMode="auto">
            <a:xfrm>
              <a:off x="0" y="0"/>
              <a:ext cx="1196" cy="870"/>
            </a:xfrm>
            <a:prstGeom prst="rect">
              <a:avLst/>
            </a:prstGeom>
            <a:solidFill>
              <a:srgbClr val="FFFFFF"/>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pic>
          <p:nvPicPr>
            <p:cNvPr id="11267" name="Picture 3"/>
            <p:cNvPicPr>
              <a:picLocks noChangeArrowheads="1"/>
            </p:cNvPicPr>
            <p:nvPr/>
          </p:nvPicPr>
          <p:blipFill>
            <a:blip r:embed="rId3" cstate="email">
              <a:extLst>
                <a:ext uri="{28A0092B-C50C-407E-A947-70E740481C1C}">
                  <a14:useLocalDpi xmlns:a14="http://schemas.microsoft.com/office/drawing/2010/main" val="0"/>
                </a:ext>
              </a:extLst>
            </a:blip>
            <a:srcRect b="536"/>
            <a:stretch>
              <a:fillRect/>
            </a:stretch>
          </p:blipFill>
          <p:spPr bwMode="auto">
            <a:xfrm>
              <a:off x="38" y="38"/>
              <a:ext cx="1130"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11269" name="Line 5"/>
          <p:cNvSpPr>
            <a:spLocks noChangeShapeType="1"/>
          </p:cNvSpPr>
          <p:nvPr/>
        </p:nvSpPr>
        <p:spPr bwMode="auto">
          <a:xfrm>
            <a:off x="2057400" y="304800"/>
            <a:ext cx="1588" cy="6248400"/>
          </a:xfrm>
          <a:prstGeom prst="line">
            <a:avLst/>
          </a:prstGeom>
          <a:noFill/>
          <a:ln w="12700" cap="flat">
            <a:solidFill>
              <a:srgbClr val="333399"/>
            </a:solidFill>
            <a:prstDash val="solid"/>
            <a:round/>
            <a:headEnd type="none" w="med" len="med"/>
            <a:tailEnd type="none" w="med" len="med"/>
          </a:ln>
          <a:effectLst>
            <a:outerShdw blurRad="12700" dist="25399" dir="5400000" algn="ctr" rotWithShape="0">
              <a:schemeClr val="bg2">
                <a:alpha val="37996"/>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1270" name="Rectangle 6"/>
          <p:cNvSpPr>
            <a:spLocks/>
          </p:cNvSpPr>
          <p:nvPr/>
        </p:nvSpPr>
        <p:spPr bwMode="auto">
          <a:xfrm>
            <a:off x="0" y="0"/>
            <a:ext cx="9156700" cy="228600"/>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sp>
        <p:nvSpPr>
          <p:cNvPr id="11271" name="Rectangle 7"/>
          <p:cNvSpPr>
            <a:spLocks/>
          </p:cNvSpPr>
          <p:nvPr/>
        </p:nvSpPr>
        <p:spPr bwMode="auto">
          <a:xfrm>
            <a:off x="0" y="6629400"/>
            <a:ext cx="9156700" cy="228600"/>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grpSp>
        <p:nvGrpSpPr>
          <p:cNvPr id="11274" name="Group 10"/>
          <p:cNvGrpSpPr>
            <a:grpSpLocks/>
          </p:cNvGrpSpPr>
          <p:nvPr/>
        </p:nvGrpSpPr>
        <p:grpSpPr bwMode="auto">
          <a:xfrm>
            <a:off x="76200" y="371475"/>
            <a:ext cx="1898650" cy="1381125"/>
            <a:chOff x="0" y="0"/>
            <a:chExt cx="1196" cy="870"/>
          </a:xfrm>
        </p:grpSpPr>
        <p:sp>
          <p:nvSpPr>
            <p:cNvPr id="11272" name="Rectangle 8"/>
            <p:cNvSpPr>
              <a:spLocks/>
            </p:cNvSpPr>
            <p:nvPr/>
          </p:nvSpPr>
          <p:spPr bwMode="auto">
            <a:xfrm>
              <a:off x="0" y="0"/>
              <a:ext cx="1196" cy="870"/>
            </a:xfrm>
            <a:prstGeom prst="rect">
              <a:avLst/>
            </a:prstGeom>
            <a:solidFill>
              <a:srgbClr val="FFFFFF"/>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pic>
          <p:nvPicPr>
            <p:cNvPr id="11273" name="Picture 9"/>
            <p:cNvPicPr>
              <a:picLocks noChangeArrowheads="1"/>
            </p:cNvPicPr>
            <p:nvPr/>
          </p:nvPicPr>
          <p:blipFill>
            <a:blip r:embed="rId3" cstate="email">
              <a:extLst>
                <a:ext uri="{28A0092B-C50C-407E-A947-70E740481C1C}">
                  <a14:useLocalDpi xmlns:a14="http://schemas.microsoft.com/office/drawing/2010/main" val="0"/>
                </a:ext>
              </a:extLst>
            </a:blip>
            <a:srcRect b="536"/>
            <a:stretch>
              <a:fillRect/>
            </a:stretch>
          </p:blipFill>
          <p:spPr bwMode="auto">
            <a:xfrm>
              <a:off x="38" y="38"/>
              <a:ext cx="1130"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11275" name="Line 11"/>
          <p:cNvSpPr>
            <a:spLocks noChangeShapeType="1"/>
          </p:cNvSpPr>
          <p:nvPr/>
        </p:nvSpPr>
        <p:spPr bwMode="auto">
          <a:xfrm>
            <a:off x="2057400" y="304800"/>
            <a:ext cx="1588" cy="6248400"/>
          </a:xfrm>
          <a:prstGeom prst="line">
            <a:avLst/>
          </a:prstGeom>
          <a:noFill/>
          <a:ln w="12700" cap="flat">
            <a:solidFill>
              <a:srgbClr val="333399"/>
            </a:solidFill>
            <a:prstDash val="solid"/>
            <a:round/>
            <a:headEnd type="none" w="med" len="med"/>
            <a:tailEnd type="none" w="med" len="med"/>
          </a:ln>
          <a:effectLst>
            <a:outerShdw blurRad="12700" dist="25399" dir="5400000" algn="ctr" rotWithShape="0">
              <a:schemeClr val="bg2">
                <a:alpha val="37996"/>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1276" name="Rectangle 12"/>
          <p:cNvSpPr>
            <a:spLocks/>
          </p:cNvSpPr>
          <p:nvPr/>
        </p:nvSpPr>
        <p:spPr bwMode="auto">
          <a:xfrm>
            <a:off x="0" y="0"/>
            <a:ext cx="9156700" cy="228600"/>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sp>
        <p:nvSpPr>
          <p:cNvPr id="11277" name="Rectangle 13"/>
          <p:cNvSpPr>
            <a:spLocks/>
          </p:cNvSpPr>
          <p:nvPr/>
        </p:nvSpPr>
        <p:spPr bwMode="auto">
          <a:xfrm>
            <a:off x="0" y="0"/>
            <a:ext cx="9156700" cy="6858000"/>
          </a:xfrm>
          <a:prstGeom prst="rect">
            <a:avLst/>
          </a:prstGeom>
          <a:solidFill>
            <a:srgbClr val="FFFFFF"/>
          </a:soli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0" bIns="0"/>
          <a:lstStyle/>
          <a:p>
            <a:endParaRPr lang="en-US"/>
          </a:p>
        </p:txBody>
      </p:sp>
      <p:sp>
        <p:nvSpPr>
          <p:cNvPr id="11278" name="Rectangle 14"/>
          <p:cNvSpPr>
            <a:spLocks/>
          </p:cNvSpPr>
          <p:nvPr/>
        </p:nvSpPr>
        <p:spPr bwMode="auto">
          <a:xfrm>
            <a:off x="0" y="0"/>
            <a:ext cx="9156700" cy="1371600"/>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sp>
        <p:nvSpPr>
          <p:cNvPr id="11279" name="Rectangle 15"/>
          <p:cNvSpPr>
            <a:spLocks/>
          </p:cNvSpPr>
          <p:nvPr/>
        </p:nvSpPr>
        <p:spPr bwMode="auto">
          <a:xfrm>
            <a:off x="1597025" y="5105400"/>
            <a:ext cx="6035675" cy="1752600"/>
          </a:xfrm>
          <a:prstGeom prst="rect">
            <a:avLst/>
          </a:prstGeom>
          <a:solidFill>
            <a:srgbClr val="D4ECF6"/>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pic>
        <p:nvPicPr>
          <p:cNvPr id="11280" name="Picture 16"/>
          <p:cNvPicPr>
            <a:picLocks noChangeArrowheads="1"/>
          </p:cNvPicPr>
          <p:nvPr/>
        </p:nvPicPr>
        <p:blipFill>
          <a:blip r:embed="rId4" cstate="email">
            <a:extLst>
              <a:ext uri="{28A0092B-C50C-407E-A947-70E740481C1C}">
                <a14:useLocalDpi xmlns:a14="http://schemas.microsoft.com/office/drawing/2010/main" val="0"/>
              </a:ext>
            </a:extLst>
          </a:blip>
          <a:srcRect b="534"/>
          <a:stretch>
            <a:fillRect/>
          </a:stretch>
        </p:blipFill>
        <p:spPr bwMode="auto">
          <a:xfrm>
            <a:off x="2667000" y="1524000"/>
            <a:ext cx="3962400" cy="274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11281" name="Rectangle 17"/>
          <p:cNvSpPr>
            <a:spLocks/>
          </p:cNvSpPr>
          <p:nvPr/>
        </p:nvSpPr>
        <p:spPr bwMode="auto">
          <a:xfrm>
            <a:off x="914400" y="4191000"/>
            <a:ext cx="74295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39688" algn="ctr">
              <a:lnSpc>
                <a:spcPct val="90000"/>
              </a:lnSpc>
            </a:pPr>
            <a:r>
              <a:rPr lang="en-US" sz="3600" dirty="0">
                <a:solidFill>
                  <a:srgbClr val="333399"/>
                </a:solidFill>
                <a:latin typeface="Arial Bold Italic" charset="0"/>
                <a:ea typeface="ＭＳ Ｐゴシック" charset="0"/>
                <a:cs typeface="Arial Bold Italic" charset="0"/>
                <a:sym typeface="Arial Bold Italic" charset="0"/>
              </a:rPr>
              <a:t>TEAMWORK</a:t>
            </a:r>
          </a:p>
          <a:p>
            <a:pPr marL="39688" algn="ctr">
              <a:lnSpc>
                <a:spcPct val="90000"/>
              </a:lnSpc>
            </a:pPr>
            <a:r>
              <a:rPr lang="en-US" sz="3600" dirty="0">
                <a:solidFill>
                  <a:srgbClr val="333399"/>
                </a:solidFill>
                <a:latin typeface="Arial Bold Italic" charset="0"/>
                <a:ea typeface="ＭＳ Ｐゴシック" charset="0"/>
                <a:cs typeface="Arial Bold Italic" charset="0"/>
                <a:sym typeface="Arial Bold Italic" charset="0"/>
              </a:rPr>
              <a:t> “</a:t>
            </a:r>
            <a:r>
              <a:rPr lang="en-US" sz="2400" dirty="0">
                <a:solidFill>
                  <a:srgbClr val="333399"/>
                </a:solidFill>
                <a:latin typeface="Arial Bold Italic" charset="0"/>
                <a:ea typeface="ＭＳ Ｐゴシック" charset="0"/>
                <a:cs typeface="Arial Bold Italic" charset="0"/>
                <a:sym typeface="Arial Bold Italic" charset="0"/>
              </a:rPr>
              <a:t>Together We Can Achieve the Extraordinary”</a:t>
            </a:r>
          </a:p>
        </p:txBody>
      </p:sp>
      <p:sp>
        <p:nvSpPr>
          <p:cNvPr id="11282" name="Rectangle 18"/>
          <p:cNvSpPr>
            <a:spLocks/>
          </p:cNvSpPr>
          <p:nvPr/>
        </p:nvSpPr>
        <p:spPr bwMode="auto">
          <a:xfrm>
            <a:off x="1597025" y="5675313"/>
            <a:ext cx="6035675"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39688" algn="ctr"/>
            <a:r>
              <a:rPr lang="en-US" sz="3200" dirty="0">
                <a:solidFill>
                  <a:schemeClr val="tx1"/>
                </a:solidFill>
                <a:latin typeface="Arial" charset="0"/>
                <a:ea typeface="ＭＳ Ｐゴシック" charset="0"/>
                <a:cs typeface="Arial" charset="0"/>
                <a:sym typeface="Arial" charset="0"/>
              </a:rPr>
              <a:t> SPRING INVESTOR SALONS</a:t>
            </a:r>
          </a:p>
          <a:p>
            <a:pPr marL="39688" algn="ctr"/>
            <a:r>
              <a:rPr lang="en-US" sz="2400" dirty="0">
                <a:latin typeface="Arial" charset="0"/>
                <a:ea typeface="ＭＳ Ｐゴシック" charset="0"/>
                <a:cs typeface="Arial" charset="0"/>
                <a:sym typeface="Arial" charset="0"/>
              </a:rPr>
              <a:t>April </a:t>
            </a:r>
            <a:r>
              <a:rPr lang="en-US" sz="2400" dirty="0">
                <a:solidFill>
                  <a:schemeClr val="tx1"/>
                </a:solidFill>
                <a:latin typeface="Arial" charset="0"/>
                <a:ea typeface="ＭＳ Ｐゴシック" charset="0"/>
                <a:cs typeface="Arial" charset="0"/>
                <a:sym typeface="Arial" charset="0"/>
              </a:rPr>
              <a:t> 2018</a:t>
            </a:r>
          </a:p>
        </p:txBody>
      </p:sp>
      <p:sp>
        <p:nvSpPr>
          <p:cNvPr id="11283" name="Rectangle 19"/>
          <p:cNvSpPr>
            <a:spLocks/>
          </p:cNvSpPr>
          <p:nvPr/>
        </p:nvSpPr>
        <p:spPr bwMode="auto">
          <a:xfrm>
            <a:off x="1219200" y="-107950"/>
            <a:ext cx="6743700"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39688" algn="ctr"/>
            <a:r>
              <a:rPr lang="en-US" sz="9600">
                <a:solidFill>
                  <a:srgbClr val="FFFFFF"/>
                </a:solidFill>
                <a:latin typeface="Arial Bold" charset="0"/>
                <a:ea typeface="ＭＳ Ｐゴシック" charset="0"/>
                <a:cs typeface="Arial Bold" charset="0"/>
                <a:sym typeface="Arial Bold" charset="0"/>
              </a:rPr>
              <a:t>Welcome</a:t>
            </a:r>
          </a:p>
        </p:txBody>
      </p:sp>
      <p:pic>
        <p:nvPicPr>
          <p:cNvPr id="11284" name="Picture 20"/>
          <p:cNvPicPr>
            <a:picLocks noChangeArrowheads="1"/>
          </p:cNvPicPr>
          <p:nvPr/>
        </p:nvPicPr>
        <p:blipFill>
          <a:blip r:embed="rId5">
            <a:extLst>
              <a:ext uri="{28A0092B-C50C-407E-A947-70E740481C1C}">
                <a14:useLocalDpi xmlns:a14="http://schemas.microsoft.com/office/drawing/2010/main" val="0"/>
              </a:ext>
            </a:extLst>
          </a:blip>
          <a:srcRect t="23586" r="13995"/>
          <a:stretch>
            <a:fillRect/>
          </a:stretch>
        </p:blipFill>
        <p:spPr bwMode="auto">
          <a:xfrm>
            <a:off x="5651500" y="1371600"/>
            <a:ext cx="3492500" cy="266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Tree>
    <p:extLst>
      <p:ext uri="{BB962C8B-B14F-4D97-AF65-F5344CB8AC3E}">
        <p14:creationId xmlns:p14="http://schemas.microsoft.com/office/powerpoint/2010/main" val="206941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HAPPENED TO OUR CHECKS?</a:t>
            </a:r>
          </a:p>
        </p:txBody>
      </p:sp>
      <p:sp>
        <p:nvSpPr>
          <p:cNvPr id="3" name="Content Placeholder 2"/>
          <p:cNvSpPr>
            <a:spLocks noGrp="1"/>
          </p:cNvSpPr>
          <p:nvPr>
            <p:ph idx="1"/>
          </p:nvPr>
        </p:nvSpPr>
        <p:spPr>
          <a:xfrm>
            <a:off x="779463" y="1681035"/>
            <a:ext cx="7583487" cy="4632185"/>
          </a:xfrm>
        </p:spPr>
        <p:txBody>
          <a:bodyPr>
            <a:normAutofit fontScale="85000" lnSpcReduction="10000"/>
          </a:bodyPr>
          <a:lstStyle/>
          <a:p>
            <a:r>
              <a:rPr lang="en-US" dirty="0"/>
              <a:t>Waterfall Reminder</a:t>
            </a:r>
          </a:p>
          <a:p>
            <a:r>
              <a:rPr lang="en-US" dirty="0"/>
              <a:t>Distribution </a:t>
            </a:r>
            <a:r>
              <a:rPr lang="en-US" dirty="0" err="1"/>
              <a:t>vs</a:t>
            </a:r>
            <a:r>
              <a:rPr lang="en-US" dirty="0"/>
              <a:t> Dividends</a:t>
            </a:r>
          </a:p>
          <a:p>
            <a:r>
              <a:rPr lang="en-US" dirty="0"/>
              <a:t>Income </a:t>
            </a:r>
            <a:r>
              <a:rPr lang="en-US" dirty="0" err="1"/>
              <a:t>vs</a:t>
            </a:r>
            <a:r>
              <a:rPr lang="en-US" dirty="0"/>
              <a:t> Value</a:t>
            </a:r>
          </a:p>
          <a:p>
            <a:r>
              <a:rPr lang="en-US" dirty="0"/>
              <a:t>Profitability Factor</a:t>
            </a:r>
          </a:p>
          <a:p>
            <a:pPr marL="0" indent="0" algn="ctr">
              <a:buNone/>
            </a:pPr>
            <a:r>
              <a:rPr lang="en-US" sz="4000" dirty="0"/>
              <a:t>Income-Expenses=PROFIT</a:t>
            </a:r>
          </a:p>
          <a:p>
            <a:r>
              <a:rPr lang="en-US" dirty="0"/>
              <a:t>Income –Rents, CAMs </a:t>
            </a:r>
          </a:p>
          <a:p>
            <a:r>
              <a:rPr lang="en-US" dirty="0"/>
              <a:t>Expenses –Operating Expenses, Depreciation, General &amp; Administrative Expenses</a:t>
            </a:r>
          </a:p>
          <a:p>
            <a:r>
              <a:rPr lang="en-US" dirty="0"/>
              <a:t>Leveraging –too much debt affects profitability</a:t>
            </a:r>
          </a:p>
          <a:p>
            <a:r>
              <a:rPr lang="en-US" dirty="0"/>
              <a:t>Overbuilt Assets affect profitability</a:t>
            </a:r>
          </a:p>
          <a:p>
            <a:endParaRPr lang="en-US" dirty="0"/>
          </a:p>
        </p:txBody>
      </p:sp>
    </p:spTree>
    <p:extLst>
      <p:ext uri="{BB962C8B-B14F-4D97-AF65-F5344CB8AC3E}">
        <p14:creationId xmlns:p14="http://schemas.microsoft.com/office/powerpoint/2010/main" val="2849770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CP 5-Year Forecast.pd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572797"/>
            <a:ext cx="7704639" cy="5952826"/>
          </a:xfrm>
        </p:spPr>
      </p:pic>
      <p:sp>
        <p:nvSpPr>
          <p:cNvPr id="2" name="Title 1"/>
          <p:cNvSpPr>
            <a:spLocks noGrp="1"/>
          </p:cNvSpPr>
          <p:nvPr>
            <p:ph type="title"/>
          </p:nvPr>
        </p:nvSpPr>
        <p:spPr>
          <a:xfrm>
            <a:off x="457200" y="274638"/>
            <a:ext cx="8229600" cy="920765"/>
          </a:xfrm>
        </p:spPr>
        <p:txBody>
          <a:bodyPr>
            <a:normAutofit/>
          </a:bodyPr>
          <a:lstStyle/>
          <a:p>
            <a:r>
              <a:rPr lang="en-US" dirty="0"/>
              <a:t>PROFITABILITY PROJECTIONS</a:t>
            </a:r>
          </a:p>
        </p:txBody>
      </p:sp>
    </p:spTree>
    <p:extLst>
      <p:ext uri="{BB962C8B-B14F-4D97-AF65-F5344CB8AC3E}">
        <p14:creationId xmlns:p14="http://schemas.microsoft.com/office/powerpoint/2010/main" val="34541024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PURCHASE REVIEW</a:t>
            </a:r>
          </a:p>
        </p:txBody>
      </p:sp>
      <p:sp>
        <p:nvSpPr>
          <p:cNvPr id="5" name="Content Placeholder 4"/>
          <p:cNvSpPr>
            <a:spLocks noGrp="1"/>
          </p:cNvSpPr>
          <p:nvPr>
            <p:ph idx="1"/>
          </p:nvPr>
        </p:nvSpPr>
        <p:spPr>
          <a:xfrm>
            <a:off x="498399" y="1828800"/>
            <a:ext cx="8263764" cy="4208930"/>
          </a:xfrm>
        </p:spPr>
        <p:txBody>
          <a:bodyPr>
            <a:normAutofit/>
          </a:bodyPr>
          <a:lstStyle/>
          <a:p>
            <a:r>
              <a:rPr lang="en-US" sz="2800" dirty="0"/>
              <a:t>The charter includes provisions that allow for the JCNI units to be Purchased (“bought out”) in order to increase the ownership percentage of DCI &amp; NUF</a:t>
            </a:r>
          </a:p>
          <a:p>
            <a:r>
              <a:rPr lang="en-US" sz="2800" dirty="0"/>
              <a:t>Our partners –JCNI &amp; NUF must agree to any transaction we, DCI, might propose</a:t>
            </a:r>
          </a:p>
          <a:p>
            <a:r>
              <a:rPr lang="en-US" sz="2800" dirty="0"/>
              <a:t>There are specific timelines and requirements that must be met</a:t>
            </a:r>
          </a:p>
          <a:p>
            <a:pPr lvl="1"/>
            <a:endParaRPr lang="en-US" dirty="0"/>
          </a:p>
          <a:p>
            <a:pPr lvl="1"/>
            <a:endParaRPr lang="en-US" dirty="0"/>
          </a:p>
          <a:p>
            <a:endParaRPr lang="en-US" dirty="0"/>
          </a:p>
        </p:txBody>
      </p:sp>
    </p:spTree>
    <p:extLst>
      <p:ext uri="{BB962C8B-B14F-4D97-AF65-F5344CB8AC3E}">
        <p14:creationId xmlns:p14="http://schemas.microsoft.com/office/powerpoint/2010/main" val="51597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8095241" cy="1044388"/>
          </a:xfrm>
        </p:spPr>
        <p:txBody>
          <a:bodyPr/>
          <a:lstStyle/>
          <a:p>
            <a:r>
              <a:rPr lang="en-US" dirty="0"/>
              <a:t>REVISIT DECISION REVIEW</a:t>
            </a:r>
          </a:p>
        </p:txBody>
      </p:sp>
      <p:sp>
        <p:nvSpPr>
          <p:cNvPr id="3" name="Content Placeholder 2"/>
          <p:cNvSpPr>
            <a:spLocks noGrp="1"/>
          </p:cNvSpPr>
          <p:nvPr>
            <p:ph idx="1"/>
          </p:nvPr>
        </p:nvSpPr>
        <p:spPr>
          <a:xfrm>
            <a:off x="418011" y="1828800"/>
            <a:ext cx="8311997" cy="4208930"/>
          </a:xfrm>
        </p:spPr>
        <p:txBody>
          <a:bodyPr/>
          <a:lstStyle/>
          <a:p>
            <a:r>
              <a:rPr lang="en-US" sz="2800" b="1" dirty="0"/>
              <a:t>2018 is not our only chance to Purchase!</a:t>
            </a:r>
          </a:p>
          <a:p>
            <a:r>
              <a:rPr lang="en-US" sz="2400" dirty="0"/>
              <a:t>Investors will have a chance to reconsider the Purchase option every 3 years (as long as there is a company)</a:t>
            </a:r>
          </a:p>
          <a:p>
            <a:r>
              <a:rPr lang="en-US" sz="2400" dirty="0"/>
              <a:t>The Council can submit a new recommendation in 2021</a:t>
            </a:r>
          </a:p>
          <a:p>
            <a:r>
              <a:rPr lang="en-US" sz="2400" dirty="0"/>
              <a:t>Then there would be another opportunity in 2024</a:t>
            </a:r>
          </a:p>
          <a:p>
            <a:r>
              <a:rPr lang="en-US" sz="2400" dirty="0"/>
              <a:t>Per the Operating Agreement section 1.4, the Company will dissolve in 2025</a:t>
            </a:r>
          </a:p>
          <a:p>
            <a:endParaRPr lang="en-US" dirty="0"/>
          </a:p>
        </p:txBody>
      </p:sp>
    </p:spTree>
    <p:extLst>
      <p:ext uri="{BB962C8B-B14F-4D97-AF65-F5344CB8AC3E}">
        <p14:creationId xmlns:p14="http://schemas.microsoft.com/office/powerpoint/2010/main" val="3045800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TO KEEP IN MIND</a:t>
            </a:r>
          </a:p>
        </p:txBody>
      </p:sp>
      <p:sp>
        <p:nvSpPr>
          <p:cNvPr id="3" name="Content Placeholder 2"/>
          <p:cNvSpPr>
            <a:spLocks noGrp="1"/>
          </p:cNvSpPr>
          <p:nvPr>
            <p:ph idx="1"/>
          </p:nvPr>
        </p:nvSpPr>
        <p:spPr/>
        <p:txBody>
          <a:bodyPr/>
          <a:lstStyle/>
          <a:p>
            <a:r>
              <a:rPr lang="en-US" sz="2800" dirty="0"/>
              <a:t>The Charter Provision;</a:t>
            </a:r>
          </a:p>
          <a:p>
            <a:pPr lvl="1"/>
            <a:r>
              <a:rPr lang="en-US" sz="2800" dirty="0"/>
              <a:t>Was </a:t>
            </a:r>
            <a:r>
              <a:rPr lang="en-US" sz="2800" b="1" dirty="0"/>
              <a:t>not</a:t>
            </a:r>
            <a:r>
              <a:rPr lang="en-US" sz="2800" dirty="0"/>
              <a:t> designed to simply replace JCNI with a new majority partner</a:t>
            </a:r>
          </a:p>
          <a:p>
            <a:pPr lvl="1"/>
            <a:r>
              <a:rPr lang="en-US" sz="2800" dirty="0"/>
              <a:t>Was intended to provide a mechanism to increase mall ownership by the community</a:t>
            </a:r>
          </a:p>
          <a:p>
            <a:pPr lvl="1"/>
            <a:r>
              <a:rPr lang="en-US" sz="2800" dirty="0"/>
              <a:t>Was intended to establish a long-term asset for the community benefit</a:t>
            </a:r>
          </a:p>
          <a:p>
            <a:endParaRPr lang="en-US" dirty="0"/>
          </a:p>
        </p:txBody>
      </p:sp>
    </p:spTree>
    <p:extLst>
      <p:ext uri="{BB962C8B-B14F-4D97-AF65-F5344CB8AC3E}">
        <p14:creationId xmlns:p14="http://schemas.microsoft.com/office/powerpoint/2010/main" val="1407382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SCENARIOS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a:t>The Company (MCP) borrows additional funds to buy-out JCNI.</a:t>
            </a:r>
          </a:p>
          <a:p>
            <a:pPr marL="457200" indent="-457200">
              <a:buFont typeface="+mj-lt"/>
              <a:buAutoNum type="arabicPeriod"/>
            </a:pPr>
            <a:r>
              <a:rPr lang="en-US" sz="2400" dirty="0"/>
              <a:t>A third-party investor (which could be a for-profit or non-profit organization) purchases an interest in MCP and that investment is used to buy out JCNI.</a:t>
            </a:r>
          </a:p>
          <a:p>
            <a:pPr marL="457200" indent="-457200">
              <a:buFont typeface="+mj-lt"/>
              <a:buAutoNum type="arabicPeriod"/>
            </a:pPr>
            <a:r>
              <a:rPr lang="en-US" sz="2400" dirty="0"/>
              <a:t>Another company, REIT or non profit merges with/replaces MCP and in the process, buys out JCNI.</a:t>
            </a:r>
          </a:p>
          <a:p>
            <a:pPr marL="457200" indent="-457200">
              <a:buFont typeface="+mj-lt"/>
              <a:buAutoNum type="arabicPeriod"/>
            </a:pPr>
            <a:r>
              <a:rPr lang="en-US" sz="2400" dirty="0"/>
              <a:t>Any of the preceding three alternatives are adopted, and in the process, in addition to JCNI being bought out, some or all of NUF and/or the DCI Investors are bought out.</a:t>
            </a:r>
          </a:p>
          <a:p>
            <a:endParaRPr lang="en-US" dirty="0"/>
          </a:p>
        </p:txBody>
      </p:sp>
    </p:spTree>
    <p:extLst>
      <p:ext uri="{BB962C8B-B14F-4D97-AF65-F5344CB8AC3E}">
        <p14:creationId xmlns:p14="http://schemas.microsoft.com/office/powerpoint/2010/main" val="209214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UPDATE</a:t>
            </a:r>
          </a:p>
        </p:txBody>
      </p:sp>
      <p:sp>
        <p:nvSpPr>
          <p:cNvPr id="3" name="Content Placeholder 2"/>
          <p:cNvSpPr>
            <a:spLocks noGrp="1"/>
          </p:cNvSpPr>
          <p:nvPr>
            <p:ph idx="1"/>
          </p:nvPr>
        </p:nvSpPr>
        <p:spPr>
          <a:xfrm>
            <a:off x="779463" y="1526166"/>
            <a:ext cx="7583487" cy="4856996"/>
          </a:xfrm>
        </p:spPr>
        <p:txBody>
          <a:bodyPr>
            <a:normAutofit fontScale="85000" lnSpcReduction="10000"/>
          </a:bodyPr>
          <a:lstStyle/>
          <a:p>
            <a:r>
              <a:rPr lang="en-US" dirty="0"/>
              <a:t>ESTABLISHED CONFIDENTIALITY PROTOCOLS</a:t>
            </a:r>
          </a:p>
          <a:p>
            <a:r>
              <a:rPr lang="en-US" dirty="0"/>
              <a:t>DEFINED PROCESS &amp; PROJECT PLAN</a:t>
            </a:r>
          </a:p>
          <a:p>
            <a:r>
              <a:rPr lang="en-US" dirty="0"/>
              <a:t>DCIAC SUBMITTED PROJECT BUDGET TO JCNI</a:t>
            </a:r>
          </a:p>
          <a:p>
            <a:r>
              <a:rPr lang="en-US" dirty="0"/>
              <a:t>BUDGET APPROVED</a:t>
            </a:r>
          </a:p>
          <a:p>
            <a:r>
              <a:rPr lang="en-US" dirty="0"/>
              <a:t>TIMELINE &amp; PROJECT PLAN COMPLETED</a:t>
            </a:r>
          </a:p>
          <a:p>
            <a:r>
              <a:rPr lang="en-US" dirty="0"/>
              <a:t>SECURED LEGAL COUNSEL </a:t>
            </a:r>
          </a:p>
          <a:p>
            <a:r>
              <a:rPr lang="en-US" dirty="0"/>
              <a:t>TASKFORCE RESEARCHING POTENTIAL SCENARIOS</a:t>
            </a:r>
          </a:p>
          <a:p>
            <a:pPr lvl="1"/>
            <a:r>
              <a:rPr lang="en-US" dirty="0"/>
              <a:t>FINANCING/INVESTORS</a:t>
            </a:r>
          </a:p>
          <a:p>
            <a:pPr lvl="1"/>
            <a:r>
              <a:rPr lang="en-US" dirty="0"/>
              <a:t>PARTNERSHIPS/FOUNDATIONS</a:t>
            </a:r>
          </a:p>
          <a:p>
            <a:pPr lvl="1"/>
            <a:r>
              <a:rPr lang="en-US" dirty="0"/>
              <a:t>PROFIT/NONPROFIT</a:t>
            </a:r>
          </a:p>
          <a:p>
            <a:pPr lvl="1"/>
            <a:r>
              <a:rPr lang="en-US" dirty="0"/>
              <a:t>LIQUIDITY</a:t>
            </a:r>
          </a:p>
          <a:p>
            <a:pPr lvl="1"/>
            <a:endParaRPr lang="en-US" dirty="0"/>
          </a:p>
          <a:p>
            <a:pPr marL="457200" lvl="1" indent="0">
              <a:buNone/>
            </a:pPr>
            <a:endParaRPr lang="en-US" dirty="0"/>
          </a:p>
        </p:txBody>
      </p:sp>
    </p:spTree>
    <p:extLst>
      <p:ext uri="{BB962C8B-B14F-4D97-AF65-F5344CB8AC3E}">
        <p14:creationId xmlns:p14="http://schemas.microsoft.com/office/powerpoint/2010/main" val="16146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DATES TIMELINE</a:t>
            </a:r>
          </a:p>
        </p:txBody>
      </p:sp>
      <p:sp>
        <p:nvSpPr>
          <p:cNvPr id="3" name="Content Placeholder 2"/>
          <p:cNvSpPr>
            <a:spLocks noGrp="1"/>
          </p:cNvSpPr>
          <p:nvPr>
            <p:ph idx="1"/>
          </p:nvPr>
        </p:nvSpPr>
        <p:spPr>
          <a:xfrm>
            <a:off x="779463" y="1828800"/>
            <a:ext cx="7865976" cy="4208930"/>
          </a:xfrm>
        </p:spPr>
        <p:txBody>
          <a:bodyPr>
            <a:normAutofit/>
          </a:bodyPr>
          <a:lstStyle/>
          <a:p>
            <a:r>
              <a:rPr lang="en-US" sz="2400" dirty="0"/>
              <a:t>APRIL 2017 -2018 TASKFORCE ESTABLISHED</a:t>
            </a:r>
          </a:p>
          <a:p>
            <a:r>
              <a:rPr lang="en-US" sz="2400" dirty="0"/>
              <a:t>JULY 2017 –INVESTOR WORKSHOPS</a:t>
            </a:r>
          </a:p>
          <a:p>
            <a:r>
              <a:rPr lang="en-US" sz="2400" dirty="0"/>
              <a:t>SEPTEMBER 2017 –INVESTOR WORKSHOPS</a:t>
            </a:r>
          </a:p>
          <a:p>
            <a:r>
              <a:rPr lang="en-US" sz="2400" dirty="0"/>
              <a:t>SPRING 2018 –INVESTOR SALONS*</a:t>
            </a:r>
          </a:p>
          <a:p>
            <a:r>
              <a:rPr lang="en-US" sz="2400" dirty="0"/>
              <a:t>JULY 2018 - APPRAISAL DUE*</a:t>
            </a:r>
          </a:p>
          <a:p>
            <a:r>
              <a:rPr lang="en-US" sz="2400" dirty="0"/>
              <a:t>SEPTEMBER 2018 – RECCOMENDATION/VOTE DUE*</a:t>
            </a:r>
          </a:p>
          <a:p>
            <a:endParaRPr lang="en-US" sz="2400" dirty="0"/>
          </a:p>
        </p:txBody>
      </p:sp>
    </p:spTree>
    <p:extLst>
      <p:ext uri="{BB962C8B-B14F-4D97-AF65-F5344CB8AC3E}">
        <p14:creationId xmlns:p14="http://schemas.microsoft.com/office/powerpoint/2010/main" val="136691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
                                        <p:tgtEl>
                                          <p:spTgt spid="3">
                                            <p:txEl>
                                              <p:pRg st="5" end="5"/>
                                            </p:txEl>
                                          </p:spTgt>
                                        </p:tgtEl>
                                      </p:cBhvr>
                                    </p:animEffect>
                                    <p:anim calcmode="lin" valueType="num">
                                      <p:cBhvr>
                                        <p:cTn id="5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1143000" y="5829300"/>
            <a:ext cx="6867525" cy="171450"/>
          </a:xfrm>
          <a:prstGeom prst="rect">
            <a:avLst/>
          </a:prstGeom>
          <a:solidFill>
            <a:schemeClr val="accent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sz="1350"/>
          </a:p>
        </p:txBody>
      </p:sp>
      <p:grpSp>
        <p:nvGrpSpPr>
          <p:cNvPr id="16386" name="Group 4"/>
          <p:cNvGrpSpPr>
            <a:grpSpLocks/>
          </p:cNvGrpSpPr>
          <p:nvPr/>
        </p:nvGrpSpPr>
        <p:grpSpPr bwMode="auto">
          <a:xfrm>
            <a:off x="1200150" y="1135857"/>
            <a:ext cx="1423988" cy="1035844"/>
            <a:chOff x="0" y="0"/>
            <a:chExt cx="1196" cy="870"/>
          </a:xfrm>
        </p:grpSpPr>
        <p:sp>
          <p:nvSpPr>
            <p:cNvPr id="2" name="Rectangle 2"/>
            <p:cNvSpPr>
              <a:spLocks/>
            </p:cNvSpPr>
            <p:nvPr/>
          </p:nvSpPr>
          <p:spPr bwMode="auto">
            <a:xfrm>
              <a:off x="0" y="0"/>
              <a:ext cx="1196" cy="870"/>
            </a:xfrm>
            <a:prstGeom prst="rect">
              <a:avLst/>
            </a:prstGeom>
            <a:solidFill>
              <a:srgbClr val="FFFFFF"/>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sz="1350"/>
            </a:p>
          </p:txBody>
        </p:sp>
        <p:pic>
          <p:nvPicPr>
            <p:cNvPr id="16401" name="Picture 3"/>
            <p:cNvPicPr>
              <a:picLocks noChangeArrowheads="1"/>
            </p:cNvPicPr>
            <p:nvPr/>
          </p:nvPicPr>
          <p:blipFill>
            <a:blip r:embed="rId2" cstate="email">
              <a:extLst>
                <a:ext uri="{28A0092B-C50C-407E-A947-70E740481C1C}">
                  <a14:useLocalDpi xmlns:a14="http://schemas.microsoft.com/office/drawing/2010/main" val="0"/>
                </a:ext>
              </a:extLst>
            </a:blip>
            <a:srcRect b="536"/>
            <a:stretch>
              <a:fillRect/>
            </a:stretch>
          </p:blipFill>
          <p:spPr bwMode="auto">
            <a:xfrm>
              <a:off x="38" y="38"/>
              <a:ext cx="1130" cy="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16389" name="Line 5"/>
          <p:cNvSpPr>
            <a:spLocks noChangeShapeType="1"/>
          </p:cNvSpPr>
          <p:nvPr/>
        </p:nvSpPr>
        <p:spPr bwMode="auto">
          <a:xfrm>
            <a:off x="2686050" y="1085850"/>
            <a:ext cx="1191" cy="4686300"/>
          </a:xfrm>
          <a:prstGeom prst="line">
            <a:avLst/>
          </a:prstGeom>
          <a:noFill/>
          <a:ln w="12700" cap="flat">
            <a:solidFill>
              <a:srgbClr val="333399"/>
            </a:solidFill>
            <a:prstDash val="solid"/>
            <a:round/>
            <a:headEnd type="none" w="med" len="med"/>
            <a:tailEnd type="none" w="med" len="med"/>
          </a:ln>
          <a:effectLst>
            <a:outerShdw blurRad="12700" dist="25399" dir="5400000" algn="ctr" rotWithShape="0">
              <a:schemeClr val="bg2">
                <a:alpha val="37996"/>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1350"/>
          </a:p>
        </p:txBody>
      </p:sp>
      <p:sp>
        <p:nvSpPr>
          <p:cNvPr id="16388" name="Rectangle 6"/>
          <p:cNvSpPr>
            <a:spLocks/>
          </p:cNvSpPr>
          <p:nvPr/>
        </p:nvSpPr>
        <p:spPr bwMode="auto">
          <a:xfrm>
            <a:off x="1143000" y="857250"/>
            <a:ext cx="6867525" cy="171450"/>
          </a:xfrm>
          <a:prstGeom prst="rect">
            <a:avLst/>
          </a:prstGeom>
          <a:solidFill>
            <a:schemeClr val="accent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sz="1350"/>
          </a:p>
        </p:txBody>
      </p:sp>
      <p:sp>
        <p:nvSpPr>
          <p:cNvPr id="3" name="Rectangle 7"/>
          <p:cNvSpPr>
            <a:spLocks/>
          </p:cNvSpPr>
          <p:nvPr/>
        </p:nvSpPr>
        <p:spPr bwMode="auto">
          <a:xfrm>
            <a:off x="1143000" y="5829300"/>
            <a:ext cx="6867525" cy="171450"/>
          </a:xfrm>
          <a:prstGeom prst="rect">
            <a:avLst/>
          </a:prstGeom>
          <a:solidFill>
            <a:schemeClr val="accent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sz="1350"/>
          </a:p>
        </p:txBody>
      </p:sp>
      <p:grpSp>
        <p:nvGrpSpPr>
          <p:cNvPr id="16390" name="Group 10"/>
          <p:cNvGrpSpPr>
            <a:grpSpLocks/>
          </p:cNvGrpSpPr>
          <p:nvPr/>
        </p:nvGrpSpPr>
        <p:grpSpPr bwMode="auto">
          <a:xfrm>
            <a:off x="1200150" y="1135857"/>
            <a:ext cx="1423988" cy="1035844"/>
            <a:chOff x="0" y="0"/>
            <a:chExt cx="1196" cy="870"/>
          </a:xfrm>
        </p:grpSpPr>
        <p:sp>
          <p:nvSpPr>
            <p:cNvPr id="16398" name="Rectangle 8"/>
            <p:cNvSpPr>
              <a:spLocks/>
            </p:cNvSpPr>
            <p:nvPr/>
          </p:nvSpPr>
          <p:spPr bwMode="auto">
            <a:xfrm>
              <a:off x="0" y="0"/>
              <a:ext cx="1196" cy="870"/>
            </a:xfrm>
            <a:prstGeom prst="rect">
              <a:avLst/>
            </a:prstGeom>
            <a:solidFill>
              <a:srgbClr val="FFFFFF"/>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sz="1350"/>
            </a:p>
          </p:txBody>
        </p:sp>
        <p:pic>
          <p:nvPicPr>
            <p:cNvPr id="16399" name="Picture 9"/>
            <p:cNvPicPr>
              <a:picLocks noChangeArrowheads="1"/>
            </p:cNvPicPr>
            <p:nvPr/>
          </p:nvPicPr>
          <p:blipFill>
            <a:blip r:embed="rId2" cstate="email">
              <a:extLst>
                <a:ext uri="{28A0092B-C50C-407E-A947-70E740481C1C}">
                  <a14:useLocalDpi xmlns:a14="http://schemas.microsoft.com/office/drawing/2010/main" val="0"/>
                </a:ext>
              </a:extLst>
            </a:blip>
            <a:srcRect b="536"/>
            <a:stretch>
              <a:fillRect/>
            </a:stretch>
          </p:blipFill>
          <p:spPr bwMode="auto">
            <a:xfrm>
              <a:off x="38" y="38"/>
              <a:ext cx="1130" cy="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16395" name="Line 11"/>
          <p:cNvSpPr>
            <a:spLocks noChangeShapeType="1"/>
          </p:cNvSpPr>
          <p:nvPr/>
        </p:nvSpPr>
        <p:spPr bwMode="auto">
          <a:xfrm>
            <a:off x="2686050" y="1085850"/>
            <a:ext cx="1191" cy="4686300"/>
          </a:xfrm>
          <a:prstGeom prst="line">
            <a:avLst/>
          </a:prstGeom>
          <a:noFill/>
          <a:ln w="12700" cap="flat">
            <a:solidFill>
              <a:srgbClr val="333399"/>
            </a:solidFill>
            <a:prstDash val="solid"/>
            <a:round/>
            <a:headEnd type="none" w="med" len="med"/>
            <a:tailEnd type="none" w="med" len="med"/>
          </a:ln>
          <a:effectLst>
            <a:outerShdw blurRad="12700" dist="25399" dir="5400000" algn="ctr" rotWithShape="0">
              <a:schemeClr val="bg2">
                <a:alpha val="37996"/>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1350"/>
          </a:p>
        </p:txBody>
      </p:sp>
      <p:sp>
        <p:nvSpPr>
          <p:cNvPr id="16392" name="Rectangle 12"/>
          <p:cNvSpPr>
            <a:spLocks/>
          </p:cNvSpPr>
          <p:nvPr/>
        </p:nvSpPr>
        <p:spPr bwMode="auto">
          <a:xfrm>
            <a:off x="1143000" y="857250"/>
            <a:ext cx="6867525" cy="171450"/>
          </a:xfrm>
          <a:prstGeom prst="rect">
            <a:avLst/>
          </a:prstGeom>
          <a:solidFill>
            <a:schemeClr val="accent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sz="1350"/>
          </a:p>
        </p:txBody>
      </p:sp>
      <p:grpSp>
        <p:nvGrpSpPr>
          <p:cNvPr id="16393" name="Group 15"/>
          <p:cNvGrpSpPr>
            <a:grpSpLocks/>
          </p:cNvGrpSpPr>
          <p:nvPr/>
        </p:nvGrpSpPr>
        <p:grpSpPr bwMode="auto">
          <a:xfrm>
            <a:off x="1214437" y="1141811"/>
            <a:ext cx="1423988" cy="1035844"/>
            <a:chOff x="0" y="0"/>
            <a:chExt cx="1196" cy="870"/>
          </a:xfrm>
        </p:grpSpPr>
        <p:sp>
          <p:nvSpPr>
            <p:cNvPr id="16396" name="Rectangle 13"/>
            <p:cNvSpPr>
              <a:spLocks/>
            </p:cNvSpPr>
            <p:nvPr/>
          </p:nvSpPr>
          <p:spPr bwMode="auto">
            <a:xfrm>
              <a:off x="0" y="0"/>
              <a:ext cx="1196" cy="870"/>
            </a:xfrm>
            <a:prstGeom prst="rect">
              <a:avLst/>
            </a:prstGeom>
            <a:solidFill>
              <a:srgbClr val="FFFFFF"/>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sz="1350"/>
            </a:p>
          </p:txBody>
        </p:sp>
        <p:pic>
          <p:nvPicPr>
            <p:cNvPr id="16397" name="Picture 14"/>
            <p:cNvPicPr>
              <a:picLocks noChangeArrowheads="1"/>
            </p:cNvPicPr>
            <p:nvPr/>
          </p:nvPicPr>
          <p:blipFill>
            <a:blip r:embed="rId2" cstate="email">
              <a:extLst>
                <a:ext uri="{28A0092B-C50C-407E-A947-70E740481C1C}">
                  <a14:useLocalDpi xmlns:a14="http://schemas.microsoft.com/office/drawing/2010/main" val="0"/>
                </a:ext>
              </a:extLst>
            </a:blip>
            <a:srcRect b="536"/>
            <a:stretch>
              <a:fillRect/>
            </a:stretch>
          </p:blipFill>
          <p:spPr bwMode="auto">
            <a:xfrm>
              <a:off x="38" y="38"/>
              <a:ext cx="1130" cy="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16400" name="Rectangle 16"/>
          <p:cNvSpPr>
            <a:spLocks/>
          </p:cNvSpPr>
          <p:nvPr/>
        </p:nvSpPr>
        <p:spPr bwMode="auto">
          <a:xfrm>
            <a:off x="2857500" y="1143000"/>
            <a:ext cx="5000625" cy="628650"/>
          </a:xfrm>
          <a:prstGeom prst="rect">
            <a:avLst/>
          </a:prstGeom>
          <a:noFill/>
          <a:ln>
            <a:noFill/>
          </a:ln>
          <a:effectLst>
            <a:outerShdw blurRad="12700" dist="12700" algn="ctr" rotWithShape="0">
              <a:srgbClr val="000000">
                <a:alpha val="64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29766" algn="ctr">
              <a:defRPr/>
            </a:pPr>
            <a:r>
              <a:rPr lang="en-US" sz="3150" dirty="0">
                <a:latin typeface="Arial Bold" charset="0"/>
                <a:ea typeface="ＭＳ Ｐゴシック" charset="0"/>
                <a:cs typeface="Arial Bold" charset="0"/>
                <a:sym typeface="Arial Bold" charset="0"/>
              </a:rPr>
              <a:t>Buying &amp; Selling of Units</a:t>
            </a:r>
          </a:p>
        </p:txBody>
      </p:sp>
      <p:sp>
        <p:nvSpPr>
          <p:cNvPr id="4" name="Rectangle 17"/>
          <p:cNvSpPr>
            <a:spLocks/>
          </p:cNvSpPr>
          <p:nvPr/>
        </p:nvSpPr>
        <p:spPr bwMode="auto">
          <a:xfrm>
            <a:off x="2683669" y="1956955"/>
            <a:ext cx="5114925" cy="3323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marL="334566" indent="-304800">
              <a:spcBef>
                <a:spcPts val="1350"/>
              </a:spcBef>
              <a:buClr>
                <a:srgbClr val="333399"/>
              </a:buClr>
              <a:buSzPct val="100000"/>
              <a:buFont typeface="Wingdings" charset="0"/>
              <a:buChar char="²"/>
            </a:pPr>
            <a:r>
              <a:rPr lang="en-US" sz="1500" dirty="0">
                <a:latin typeface="Times New Roman" charset="0"/>
                <a:ea typeface="ＭＳ Ｐゴシック" charset="0"/>
                <a:sym typeface="Times New Roman" charset="0"/>
              </a:rPr>
              <a:t>JCNI is restricted by the SEC from conducting an internal market</a:t>
            </a:r>
          </a:p>
          <a:p>
            <a:pPr marL="334566" indent="-304800">
              <a:spcBef>
                <a:spcPts val="1350"/>
              </a:spcBef>
              <a:buClr>
                <a:srgbClr val="333399"/>
              </a:buClr>
              <a:buSzPct val="100000"/>
              <a:buFont typeface="Wingdings" charset="0"/>
              <a:buChar char="²"/>
            </a:pPr>
            <a:r>
              <a:rPr lang="en-US" sz="1500" dirty="0">
                <a:latin typeface="Times New Roman" charset="0"/>
                <a:ea typeface="ＭＳ Ｐゴシック" charset="0"/>
                <a:sym typeface="Times New Roman" charset="0"/>
              </a:rPr>
              <a:t>JCNI/DMI is permitted to repurchase units from deceased investors and their beneficiaries ONLY</a:t>
            </a:r>
          </a:p>
          <a:p>
            <a:pPr marL="334566" indent="-304800">
              <a:spcBef>
                <a:spcPts val="1350"/>
              </a:spcBef>
              <a:buClr>
                <a:srgbClr val="333399"/>
              </a:buClr>
              <a:buSzPct val="100000"/>
              <a:buFont typeface="Wingdings" charset="0"/>
              <a:buChar char="²"/>
            </a:pPr>
            <a:r>
              <a:rPr lang="en-US" sz="1500" dirty="0">
                <a:latin typeface="Times New Roman" charset="0"/>
                <a:ea typeface="ＭＳ Ｐゴシック" charset="0"/>
                <a:sym typeface="Times New Roman" charset="0"/>
              </a:rPr>
              <a:t>Per section 9 in the MCP Operating Agreement and sections 1.4.5 &amp; 1.4.6 and 3 of the DCI Charter; </a:t>
            </a:r>
          </a:p>
          <a:p>
            <a:pPr marL="677466" lvl="1" indent="-304800">
              <a:spcBef>
                <a:spcPts val="1350"/>
              </a:spcBef>
              <a:buClr>
                <a:srgbClr val="333399"/>
              </a:buClr>
              <a:buSzPct val="100000"/>
              <a:buFont typeface="Arial" panose="020B0604020202020204" pitchFamily="34" charset="0"/>
              <a:buChar char="•"/>
            </a:pPr>
            <a:r>
              <a:rPr lang="en-US" sz="1500" dirty="0">
                <a:latin typeface="Times New Roman" charset="0"/>
                <a:ea typeface="ＭＳ Ｐゴシック" charset="0"/>
                <a:sym typeface="Times New Roman" charset="0"/>
              </a:rPr>
              <a:t>Current investors may purchase units from other investors</a:t>
            </a:r>
          </a:p>
          <a:p>
            <a:pPr marL="677466" lvl="1" indent="-304800">
              <a:spcBef>
                <a:spcPts val="1350"/>
              </a:spcBef>
              <a:buClr>
                <a:srgbClr val="333399"/>
              </a:buClr>
              <a:buSzPct val="100000"/>
              <a:buFont typeface="Arial" charset="0"/>
              <a:buChar char="•"/>
            </a:pPr>
            <a:r>
              <a:rPr lang="en-US" sz="1500" dirty="0">
                <a:latin typeface="Times New Roman" charset="0"/>
                <a:ea typeface="ＭＳ Ｐゴシック" charset="0"/>
                <a:sym typeface="Times New Roman" charset="0"/>
              </a:rPr>
              <a:t>Current investors may sell units to Qualified Buyers*</a:t>
            </a:r>
          </a:p>
          <a:p>
            <a:pPr marL="334566" indent="-304800">
              <a:spcBef>
                <a:spcPts val="1350"/>
              </a:spcBef>
              <a:buClr>
                <a:srgbClr val="333399"/>
              </a:buClr>
              <a:buSzPct val="100000"/>
              <a:buFont typeface="Wingdings" charset="0"/>
              <a:buChar char="²"/>
            </a:pPr>
            <a:r>
              <a:rPr lang="en-US" sz="1500" dirty="0">
                <a:latin typeface="Times New Roman" charset="0"/>
                <a:ea typeface="ＭＳ Ｐゴシック" charset="0"/>
                <a:sym typeface="Times New Roman" charset="0"/>
              </a:rPr>
              <a:t>DCI members should contact DCIAC for information about purchasing or selling units and to review the process</a:t>
            </a:r>
          </a:p>
          <a:p>
            <a:pPr marL="334566" indent="-304800">
              <a:spcBef>
                <a:spcPts val="1350"/>
              </a:spcBef>
              <a:buClr>
                <a:srgbClr val="333399"/>
              </a:buClr>
              <a:buSzPct val="100000"/>
              <a:buFont typeface="Wingdings" charset="0"/>
              <a:buChar char="²"/>
            </a:pPr>
            <a:r>
              <a:rPr lang="en-US" sz="1500" dirty="0">
                <a:latin typeface="Times New Roman" charset="0"/>
                <a:ea typeface="ＭＳ Ｐゴシック" charset="0"/>
                <a:sym typeface="Times New Roman" charset="0"/>
              </a:rPr>
              <a:t>619-450-4070 or </a:t>
            </a:r>
            <a:r>
              <a:rPr lang="en-US" sz="1500" dirty="0">
                <a:latin typeface="Times New Roman" charset="0"/>
                <a:ea typeface="ＭＳ Ｐゴシック" charset="0"/>
                <a:sym typeface="Times New Roman" charset="0"/>
                <a:hlinkClick r:id="rId3"/>
              </a:rPr>
              <a:t>dci@jacobscenter.org</a:t>
            </a:r>
            <a:r>
              <a:rPr lang="en-US" sz="1500" dirty="0">
                <a:latin typeface="Times New Roman" charset="0"/>
                <a:ea typeface="ＭＳ Ｐゴシック" charset="0"/>
                <a:sym typeface="Times New Roman" charset="0"/>
              </a:rPr>
              <a:t> </a:t>
            </a:r>
          </a:p>
        </p:txBody>
      </p:sp>
    </p:spTree>
    <p:extLst>
      <p:ext uri="{BB962C8B-B14F-4D97-AF65-F5344CB8AC3E}">
        <p14:creationId xmlns:p14="http://schemas.microsoft.com/office/powerpoint/2010/main" val="380860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0" y="6629400"/>
            <a:ext cx="9156700" cy="228600"/>
          </a:xfrm>
          <a:prstGeom prst="rect">
            <a:avLst/>
          </a:prstGeom>
          <a:solidFill>
            <a:schemeClr val="accent1"/>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grpSp>
        <p:nvGrpSpPr>
          <p:cNvPr id="16386" name="Group 4"/>
          <p:cNvGrpSpPr>
            <a:grpSpLocks/>
          </p:cNvGrpSpPr>
          <p:nvPr/>
        </p:nvGrpSpPr>
        <p:grpSpPr bwMode="auto">
          <a:xfrm>
            <a:off x="76200" y="371475"/>
            <a:ext cx="1898650" cy="1381125"/>
            <a:chOff x="0" y="0"/>
            <a:chExt cx="1196" cy="870"/>
          </a:xfrm>
        </p:grpSpPr>
        <p:sp>
          <p:nvSpPr>
            <p:cNvPr id="2" name="Rectangle 2"/>
            <p:cNvSpPr>
              <a:spLocks/>
            </p:cNvSpPr>
            <p:nvPr/>
          </p:nvSpPr>
          <p:spPr bwMode="auto">
            <a:xfrm>
              <a:off x="0" y="0"/>
              <a:ext cx="1196" cy="870"/>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pic>
          <p:nvPicPr>
            <p:cNvPr id="16401" name="Picture 3"/>
            <p:cNvPicPr>
              <a:picLocks noChangeArrowheads="1"/>
            </p:cNvPicPr>
            <p:nvPr/>
          </p:nvPicPr>
          <p:blipFill>
            <a:blip r:embed="rId3" cstate="email">
              <a:extLst>
                <a:ext uri="{28A0092B-C50C-407E-A947-70E740481C1C}">
                  <a14:useLocalDpi xmlns:a14="http://schemas.microsoft.com/office/drawing/2010/main" val="0"/>
                </a:ext>
              </a:extLst>
            </a:blip>
            <a:srcRect b="536"/>
            <a:stretch>
              <a:fillRect/>
            </a:stretch>
          </p:blipFill>
          <p:spPr bwMode="auto">
            <a:xfrm>
              <a:off x="38" y="38"/>
              <a:ext cx="1130"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6389" name="Line 5"/>
          <p:cNvSpPr>
            <a:spLocks noChangeShapeType="1"/>
          </p:cNvSpPr>
          <p:nvPr/>
        </p:nvSpPr>
        <p:spPr bwMode="auto">
          <a:xfrm>
            <a:off x="2057400" y="304800"/>
            <a:ext cx="1588" cy="6248400"/>
          </a:xfrm>
          <a:prstGeom prst="line">
            <a:avLst/>
          </a:prstGeom>
          <a:noFill/>
          <a:ln w="12700" cap="flat">
            <a:solidFill>
              <a:srgbClr val="333399"/>
            </a:solidFill>
            <a:prstDash val="solid"/>
            <a:round/>
            <a:headEnd type="none" w="med" len="med"/>
            <a:tailEnd type="none" w="med" len="med"/>
          </a:ln>
          <a:effectLst>
            <a:outerShdw blurRad="12700" dist="25399" dir="5400000" algn="ctr" rotWithShape="0">
              <a:schemeClr val="bg2">
                <a:alpha val="37996"/>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pPr>
              <a:defRPr/>
            </a:pPr>
            <a:endParaRPr lang="en-US"/>
          </a:p>
        </p:txBody>
      </p:sp>
      <p:sp>
        <p:nvSpPr>
          <p:cNvPr id="16388" name="Rectangle 6"/>
          <p:cNvSpPr>
            <a:spLocks/>
          </p:cNvSpPr>
          <p:nvPr/>
        </p:nvSpPr>
        <p:spPr bwMode="auto">
          <a:xfrm>
            <a:off x="0" y="0"/>
            <a:ext cx="9156700" cy="228600"/>
          </a:xfrm>
          <a:prstGeom prst="rect">
            <a:avLst/>
          </a:prstGeom>
          <a:solidFill>
            <a:schemeClr val="accent1"/>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3" name="Rectangle 7"/>
          <p:cNvSpPr>
            <a:spLocks/>
          </p:cNvSpPr>
          <p:nvPr/>
        </p:nvSpPr>
        <p:spPr bwMode="auto">
          <a:xfrm>
            <a:off x="0" y="6629400"/>
            <a:ext cx="9156700" cy="228600"/>
          </a:xfrm>
          <a:prstGeom prst="rect">
            <a:avLst/>
          </a:prstGeom>
          <a:solidFill>
            <a:schemeClr val="accent1"/>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grpSp>
        <p:nvGrpSpPr>
          <p:cNvPr id="16390" name="Group 10"/>
          <p:cNvGrpSpPr>
            <a:grpSpLocks/>
          </p:cNvGrpSpPr>
          <p:nvPr/>
        </p:nvGrpSpPr>
        <p:grpSpPr bwMode="auto">
          <a:xfrm>
            <a:off x="76200" y="371475"/>
            <a:ext cx="1898650" cy="1381125"/>
            <a:chOff x="0" y="0"/>
            <a:chExt cx="1196" cy="870"/>
          </a:xfrm>
        </p:grpSpPr>
        <p:sp>
          <p:nvSpPr>
            <p:cNvPr id="16398" name="Rectangle 8"/>
            <p:cNvSpPr>
              <a:spLocks/>
            </p:cNvSpPr>
            <p:nvPr/>
          </p:nvSpPr>
          <p:spPr bwMode="auto">
            <a:xfrm>
              <a:off x="0" y="0"/>
              <a:ext cx="1196" cy="870"/>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pic>
          <p:nvPicPr>
            <p:cNvPr id="16399" name="Picture 9"/>
            <p:cNvPicPr>
              <a:picLocks noChangeArrowheads="1"/>
            </p:cNvPicPr>
            <p:nvPr/>
          </p:nvPicPr>
          <p:blipFill>
            <a:blip r:embed="rId3" cstate="email">
              <a:extLst>
                <a:ext uri="{28A0092B-C50C-407E-A947-70E740481C1C}">
                  <a14:useLocalDpi xmlns:a14="http://schemas.microsoft.com/office/drawing/2010/main" val="0"/>
                </a:ext>
              </a:extLst>
            </a:blip>
            <a:srcRect b="536"/>
            <a:stretch>
              <a:fillRect/>
            </a:stretch>
          </p:blipFill>
          <p:spPr bwMode="auto">
            <a:xfrm>
              <a:off x="38" y="38"/>
              <a:ext cx="1130"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6395" name="Line 11"/>
          <p:cNvSpPr>
            <a:spLocks noChangeShapeType="1"/>
          </p:cNvSpPr>
          <p:nvPr/>
        </p:nvSpPr>
        <p:spPr bwMode="auto">
          <a:xfrm>
            <a:off x="2057400" y="304800"/>
            <a:ext cx="1588" cy="6248400"/>
          </a:xfrm>
          <a:prstGeom prst="line">
            <a:avLst/>
          </a:prstGeom>
          <a:noFill/>
          <a:ln w="12700" cap="flat">
            <a:solidFill>
              <a:srgbClr val="333399"/>
            </a:solidFill>
            <a:prstDash val="solid"/>
            <a:round/>
            <a:headEnd type="none" w="med" len="med"/>
            <a:tailEnd type="none" w="med" len="med"/>
          </a:ln>
          <a:effectLst>
            <a:outerShdw blurRad="12700" dist="25399" dir="5400000" algn="ctr" rotWithShape="0">
              <a:schemeClr val="bg2">
                <a:alpha val="37996"/>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pPr>
              <a:defRPr/>
            </a:pPr>
            <a:endParaRPr lang="en-US"/>
          </a:p>
        </p:txBody>
      </p:sp>
      <p:sp>
        <p:nvSpPr>
          <p:cNvPr id="16392" name="Rectangle 12"/>
          <p:cNvSpPr>
            <a:spLocks/>
          </p:cNvSpPr>
          <p:nvPr/>
        </p:nvSpPr>
        <p:spPr bwMode="auto">
          <a:xfrm>
            <a:off x="0" y="0"/>
            <a:ext cx="9156700" cy="228600"/>
          </a:xfrm>
          <a:prstGeom prst="rect">
            <a:avLst/>
          </a:prstGeom>
          <a:solidFill>
            <a:schemeClr val="accent1"/>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grpSp>
        <p:nvGrpSpPr>
          <p:cNvPr id="16393" name="Group 15"/>
          <p:cNvGrpSpPr>
            <a:grpSpLocks/>
          </p:cNvGrpSpPr>
          <p:nvPr/>
        </p:nvGrpSpPr>
        <p:grpSpPr bwMode="auto">
          <a:xfrm>
            <a:off x="95250" y="379413"/>
            <a:ext cx="1898650" cy="1381125"/>
            <a:chOff x="0" y="0"/>
            <a:chExt cx="1196" cy="870"/>
          </a:xfrm>
        </p:grpSpPr>
        <p:sp>
          <p:nvSpPr>
            <p:cNvPr id="16396" name="Rectangle 13"/>
            <p:cNvSpPr>
              <a:spLocks/>
            </p:cNvSpPr>
            <p:nvPr/>
          </p:nvSpPr>
          <p:spPr bwMode="auto">
            <a:xfrm>
              <a:off x="0" y="0"/>
              <a:ext cx="1196" cy="870"/>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pic>
          <p:nvPicPr>
            <p:cNvPr id="16397" name="Picture 14"/>
            <p:cNvPicPr>
              <a:picLocks noChangeArrowheads="1"/>
            </p:cNvPicPr>
            <p:nvPr/>
          </p:nvPicPr>
          <p:blipFill>
            <a:blip r:embed="rId3" cstate="email">
              <a:extLst>
                <a:ext uri="{28A0092B-C50C-407E-A947-70E740481C1C}">
                  <a14:useLocalDpi xmlns:a14="http://schemas.microsoft.com/office/drawing/2010/main" val="0"/>
                </a:ext>
              </a:extLst>
            </a:blip>
            <a:srcRect b="536"/>
            <a:stretch>
              <a:fillRect/>
            </a:stretch>
          </p:blipFill>
          <p:spPr bwMode="auto">
            <a:xfrm>
              <a:off x="38" y="38"/>
              <a:ext cx="1130"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6400" name="Rectangle 16"/>
          <p:cNvSpPr>
            <a:spLocks/>
          </p:cNvSpPr>
          <p:nvPr/>
        </p:nvSpPr>
        <p:spPr bwMode="auto">
          <a:xfrm>
            <a:off x="2286000" y="609600"/>
            <a:ext cx="6667500" cy="1206500"/>
          </a:xfrm>
          <a:prstGeom prst="rect">
            <a:avLst/>
          </a:prstGeom>
          <a:noFill/>
          <a:ln>
            <a:noFill/>
          </a:ln>
          <a:effectLst>
            <a:outerShdw blurRad="12700" dist="12700" algn="ctr" rotWithShape="0">
              <a:srgbClr val="000000">
                <a:alpha val="64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39688" algn="ctr">
              <a:defRPr/>
            </a:pPr>
            <a:r>
              <a:rPr lang="en-US" sz="4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old" charset="0"/>
                <a:ea typeface="ＭＳ Ｐゴシック" charset="0"/>
                <a:cs typeface="Arial Bold" charset="0"/>
                <a:sym typeface="Arial Bold" charset="0"/>
              </a:rPr>
              <a:t>LEGACY CHALLENGE CAMPAIGN</a:t>
            </a:r>
          </a:p>
        </p:txBody>
      </p:sp>
      <p:sp>
        <p:nvSpPr>
          <p:cNvPr id="4" name="Rectangle 17"/>
          <p:cNvSpPr>
            <a:spLocks/>
          </p:cNvSpPr>
          <p:nvPr/>
        </p:nvSpPr>
        <p:spPr bwMode="auto">
          <a:xfrm>
            <a:off x="2209800" y="1905000"/>
            <a:ext cx="6819900" cy="443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446088" indent="-406400">
              <a:spcBef>
                <a:spcPts val="1800"/>
              </a:spcBef>
              <a:buClr>
                <a:srgbClr val="333399"/>
              </a:buClr>
              <a:buSzPct val="100000"/>
              <a:buFont typeface="Wingdings" charset="0"/>
              <a:buChar char="²"/>
            </a:pPr>
            <a:r>
              <a:rPr lang="en-US" sz="2400" dirty="0">
                <a:ea typeface="ＭＳ Ｐゴシック" charset="0"/>
                <a:sym typeface="Times New Roman" charset="0"/>
              </a:rPr>
              <a:t>Sell 10 units to the next generation</a:t>
            </a:r>
          </a:p>
          <a:p>
            <a:pPr marL="903288" lvl="1" indent="-406400">
              <a:spcBef>
                <a:spcPts val="1800"/>
              </a:spcBef>
              <a:buClr>
                <a:srgbClr val="333399"/>
              </a:buClr>
              <a:buSzPct val="100000"/>
              <a:buFont typeface="Wingdings" charset="0"/>
              <a:buChar char="²"/>
            </a:pPr>
            <a:r>
              <a:rPr lang="en-US" sz="2400" dirty="0">
                <a:ea typeface="ＭＳ Ｐゴシック" charset="0"/>
                <a:sym typeface="Times New Roman" charset="0"/>
              </a:rPr>
              <a:t>Your Son or Daughter</a:t>
            </a:r>
          </a:p>
          <a:p>
            <a:pPr marL="903288" lvl="1" indent="-406400">
              <a:spcBef>
                <a:spcPts val="1800"/>
              </a:spcBef>
              <a:buClr>
                <a:srgbClr val="333399"/>
              </a:buClr>
              <a:buSzPct val="100000"/>
              <a:buFont typeface="Wingdings" charset="0"/>
              <a:buChar char="²"/>
            </a:pPr>
            <a:r>
              <a:rPr lang="en-US" sz="2400" dirty="0">
                <a:ea typeface="ＭＳ Ｐゴシック" charset="0"/>
                <a:sym typeface="Times New Roman" charset="0"/>
              </a:rPr>
              <a:t>Your Niece or Nephew</a:t>
            </a:r>
          </a:p>
          <a:p>
            <a:pPr marL="903288" lvl="1" indent="-406400">
              <a:spcBef>
                <a:spcPts val="1800"/>
              </a:spcBef>
              <a:buClr>
                <a:srgbClr val="333399"/>
              </a:buClr>
              <a:buSzPct val="100000"/>
              <a:buFont typeface="Wingdings" charset="0"/>
              <a:buChar char="²"/>
            </a:pPr>
            <a:r>
              <a:rPr lang="en-US" sz="2400" dirty="0">
                <a:ea typeface="ＭＳ Ｐゴシック" charset="0"/>
                <a:sym typeface="Times New Roman" charset="0"/>
              </a:rPr>
              <a:t>Your Grandchild</a:t>
            </a:r>
          </a:p>
          <a:p>
            <a:pPr marL="446088" indent="-406400">
              <a:spcBef>
                <a:spcPts val="1800"/>
              </a:spcBef>
              <a:buClr>
                <a:srgbClr val="333399"/>
              </a:buClr>
              <a:buSzPct val="100000"/>
              <a:buFont typeface="Wingdings" charset="0"/>
              <a:buChar char="²"/>
            </a:pPr>
            <a:r>
              <a:rPr lang="en-US" sz="2400" dirty="0">
                <a:ea typeface="ＭＳ Ｐゴシック" charset="0"/>
                <a:sym typeface="Times New Roman" charset="0"/>
              </a:rPr>
              <a:t>Start our Future Now!</a:t>
            </a:r>
          </a:p>
          <a:p>
            <a:pPr marL="903288" lvl="1" indent="-406400">
              <a:spcBef>
                <a:spcPts val="1800"/>
              </a:spcBef>
              <a:buClr>
                <a:srgbClr val="333399"/>
              </a:buClr>
              <a:buSzPct val="100000"/>
              <a:buFont typeface="Wingdings" charset="0"/>
              <a:buChar char="²"/>
            </a:pPr>
            <a:r>
              <a:rPr lang="en-US" sz="2400" dirty="0">
                <a:ea typeface="ＭＳ Ｐゴシック" charset="0"/>
                <a:sym typeface="Times New Roman" charset="0"/>
              </a:rPr>
              <a:t>Focus on 18-35 year olds</a:t>
            </a:r>
          </a:p>
          <a:p>
            <a:pPr marL="446088" indent="-406400">
              <a:spcBef>
                <a:spcPts val="1800"/>
              </a:spcBef>
              <a:buClr>
                <a:srgbClr val="333399"/>
              </a:buClr>
              <a:buSzPct val="100000"/>
              <a:buFont typeface="Wingdings" charset="0"/>
              <a:buChar char="²"/>
            </a:pPr>
            <a:r>
              <a:rPr lang="en-US" sz="2400" dirty="0">
                <a:ea typeface="ＭＳ Ｐゴシック" charset="0"/>
                <a:sym typeface="Times New Roman" charset="0"/>
              </a:rPr>
              <a:t>Keep It in The Family</a:t>
            </a:r>
          </a:p>
          <a:p>
            <a:pPr marL="903288" lvl="1" indent="-406400">
              <a:spcBef>
                <a:spcPts val="1800"/>
              </a:spcBef>
              <a:buClr>
                <a:srgbClr val="333399"/>
              </a:buClr>
              <a:buSzPct val="100000"/>
              <a:buFont typeface="Wingdings" charset="0"/>
              <a:buChar char="²"/>
            </a:pPr>
            <a:r>
              <a:rPr lang="en-US" sz="2400" dirty="0">
                <a:ea typeface="ＭＳ Ｐゴシック" charset="0"/>
                <a:sym typeface="Times New Roman" charset="0"/>
              </a:rPr>
              <a:t>They have to Live, Work, Serve Here</a:t>
            </a:r>
          </a:p>
          <a:p>
            <a:pPr marL="446088" indent="-406400">
              <a:spcBef>
                <a:spcPts val="1800"/>
              </a:spcBef>
              <a:buClr>
                <a:srgbClr val="333399"/>
              </a:buClr>
              <a:buSzPct val="100000"/>
              <a:buFont typeface="Wingdings" charset="0"/>
              <a:buChar char="²"/>
            </a:pPr>
            <a:endParaRPr lang="en-US" sz="2400" dirty="0">
              <a:solidFill>
                <a:schemeClr val="tx1"/>
              </a:solidFill>
              <a:latin typeface="Times New Roman" charset="0"/>
              <a:ea typeface="ＭＳ Ｐゴシック" charset="0"/>
              <a:sym typeface="Times New Roman" charset="0"/>
            </a:endParaRPr>
          </a:p>
          <a:p>
            <a:pPr marL="446088" indent="-406400">
              <a:spcBef>
                <a:spcPts val="1800"/>
              </a:spcBef>
              <a:buClr>
                <a:srgbClr val="333399"/>
              </a:buClr>
              <a:buSzPct val="100000"/>
              <a:buFont typeface="Arial" charset="0"/>
              <a:buChar char="•"/>
            </a:pPr>
            <a:endParaRPr lang="en-US" sz="2400" dirty="0">
              <a:solidFill>
                <a:schemeClr val="tx1"/>
              </a:solidFill>
              <a:latin typeface="Times New Roman" charset="0"/>
              <a:ea typeface="ＭＳ Ｐゴシック" charset="0"/>
              <a:sym typeface="Times New Roman" charset="0"/>
            </a:endParaRPr>
          </a:p>
        </p:txBody>
      </p:sp>
    </p:spTree>
    <p:extLst>
      <p:ext uri="{BB962C8B-B14F-4D97-AF65-F5344CB8AC3E}">
        <p14:creationId xmlns:p14="http://schemas.microsoft.com/office/powerpoint/2010/main" val="9741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4">
                                            <p:txEl>
                                              <p:pRg st="6" end="6"/>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181" y="1868540"/>
            <a:ext cx="8385876" cy="1470025"/>
          </a:xfrm>
        </p:spPr>
        <p:txBody>
          <a:bodyPr>
            <a:normAutofit fontScale="90000"/>
          </a:bodyPr>
          <a:lstStyle/>
          <a:p>
            <a:pPr algn="ctr"/>
            <a:br>
              <a:rPr lang="en-US" b="1" dirty="0"/>
            </a:br>
            <a:r>
              <a:rPr lang="en-US" b="1" dirty="0"/>
              <a:t>What Is Going On With My Investment? </a:t>
            </a:r>
            <a:endParaRPr lang="en-US" dirty="0"/>
          </a:p>
        </p:txBody>
      </p:sp>
      <p:sp>
        <p:nvSpPr>
          <p:cNvPr id="3" name="Subtitle 2"/>
          <p:cNvSpPr>
            <a:spLocks noGrp="1"/>
          </p:cNvSpPr>
          <p:nvPr>
            <p:ph type="subTitle" idx="1"/>
          </p:nvPr>
        </p:nvSpPr>
        <p:spPr>
          <a:xfrm>
            <a:off x="864863" y="4054923"/>
            <a:ext cx="7718072" cy="2188134"/>
          </a:xfrm>
        </p:spPr>
        <p:txBody>
          <a:bodyPr>
            <a:normAutofit/>
          </a:bodyPr>
          <a:lstStyle/>
          <a:p>
            <a:endParaRPr lang="en-US" sz="2400" b="1" dirty="0"/>
          </a:p>
          <a:p>
            <a:r>
              <a:rPr lang="en-US" sz="2400" b="1" dirty="0"/>
              <a:t>DCI EDUCATION COMMITTEE </a:t>
            </a:r>
          </a:p>
          <a:p>
            <a:r>
              <a:rPr lang="en-US" sz="2400" b="1" dirty="0"/>
              <a:t>SPRING INVESTOR SALONS 2018</a:t>
            </a:r>
            <a:r>
              <a:rPr lang="en-US" sz="2400" dirty="0"/>
              <a:t> </a:t>
            </a:r>
          </a:p>
        </p:txBody>
      </p:sp>
    </p:spTree>
    <p:extLst>
      <p:ext uri="{BB962C8B-B14F-4D97-AF65-F5344CB8AC3E}">
        <p14:creationId xmlns:p14="http://schemas.microsoft.com/office/powerpoint/2010/main" val="995451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 name="Content Placeholder 4" descr="questions.png"/>
          <p:cNvPicPr>
            <a:picLocks noGrp="1" noChangeAspect="1"/>
          </p:cNvPicPr>
          <p:nvPr>
            <p:ph idx="1"/>
          </p:nvPr>
        </p:nvPicPr>
        <p:blipFill>
          <a:blip r:embed="rId3">
            <a:extLst>
              <a:ext uri="{28A0092B-C50C-407E-A947-70E740481C1C}">
                <a14:useLocalDpi xmlns:a14="http://schemas.microsoft.com/office/drawing/2010/main" val="0"/>
              </a:ext>
            </a:extLst>
          </a:blip>
          <a:srcRect l="869" r="869"/>
          <a:stretch>
            <a:fillRect/>
          </a:stretch>
        </p:blipFill>
        <p:spPr/>
      </p:pic>
    </p:spTree>
    <p:extLst>
      <p:ext uri="{BB962C8B-B14F-4D97-AF65-F5344CB8AC3E}">
        <p14:creationId xmlns:p14="http://schemas.microsoft.com/office/powerpoint/2010/main" val="497409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SUGGESTIONS</a:t>
            </a:r>
          </a:p>
        </p:txBody>
      </p:sp>
      <p:pic>
        <p:nvPicPr>
          <p:cNvPr id="4" name="Content Placeholder 3" descr="GotASuggestion-500x200.jpg"/>
          <p:cNvPicPr>
            <a:picLocks noGrp="1" noChangeAspect="1"/>
          </p:cNvPicPr>
          <p:nvPr>
            <p:ph idx="1"/>
          </p:nvPr>
        </p:nvPicPr>
        <p:blipFill>
          <a:blip r:embed="rId3">
            <a:extLst>
              <a:ext uri="{28A0092B-C50C-407E-A947-70E740481C1C}">
                <a14:useLocalDpi xmlns:a14="http://schemas.microsoft.com/office/drawing/2010/main" val="0"/>
              </a:ext>
            </a:extLst>
          </a:blip>
          <a:srcRect l="13634" r="13634"/>
          <a:stretch>
            <a:fillRect/>
          </a:stretch>
        </p:blipFill>
        <p:spPr/>
      </p:pic>
    </p:spTree>
    <p:extLst>
      <p:ext uri="{BB962C8B-B14F-4D97-AF65-F5344CB8AC3E}">
        <p14:creationId xmlns:p14="http://schemas.microsoft.com/office/powerpoint/2010/main" val="207481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A FRIEND!</a:t>
            </a:r>
          </a:p>
        </p:txBody>
      </p:sp>
      <p:sp>
        <p:nvSpPr>
          <p:cNvPr id="3" name="Content Placeholder 2"/>
          <p:cNvSpPr>
            <a:spLocks noGrp="1"/>
          </p:cNvSpPr>
          <p:nvPr>
            <p:ph idx="1"/>
          </p:nvPr>
        </p:nvSpPr>
        <p:spPr>
          <a:xfrm>
            <a:off x="562007" y="2448934"/>
            <a:ext cx="8124793" cy="2145894"/>
          </a:xfrm>
        </p:spPr>
        <p:txBody>
          <a:bodyPr>
            <a:normAutofit/>
          </a:bodyPr>
          <a:lstStyle/>
          <a:p>
            <a:r>
              <a:rPr lang="en-US" sz="2800" b="1" dirty="0"/>
              <a:t>Remind other Investors</a:t>
            </a:r>
            <a:r>
              <a:rPr lang="en-US" sz="2800" dirty="0"/>
              <a:t>- Today’s Topic Repeats</a:t>
            </a:r>
          </a:p>
          <a:p>
            <a:pPr lvl="1"/>
            <a:r>
              <a:rPr lang="en-US" sz="3000" dirty="0"/>
              <a:t>Thursday 4/26@6pm</a:t>
            </a:r>
          </a:p>
          <a:p>
            <a:pPr lvl="1"/>
            <a:r>
              <a:rPr lang="en-US" sz="2800" dirty="0"/>
              <a:t>Saturday  4/28@ 9am</a:t>
            </a:r>
          </a:p>
          <a:p>
            <a:pPr marL="0" indent="0">
              <a:buNone/>
            </a:pPr>
            <a:endParaRPr lang="en-US" dirty="0"/>
          </a:p>
        </p:txBody>
      </p:sp>
    </p:spTree>
    <p:extLst>
      <p:ext uri="{BB962C8B-B14F-4D97-AF65-F5344CB8AC3E}">
        <p14:creationId xmlns:p14="http://schemas.microsoft.com/office/powerpoint/2010/main" val="96296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p:cNvSpPr>
          <p:nvPr/>
        </p:nvSpPr>
        <p:spPr bwMode="auto">
          <a:xfrm>
            <a:off x="0" y="6629400"/>
            <a:ext cx="9156700" cy="228600"/>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grpSp>
        <p:nvGrpSpPr>
          <p:cNvPr id="35844" name="Group 4"/>
          <p:cNvGrpSpPr>
            <a:grpSpLocks/>
          </p:cNvGrpSpPr>
          <p:nvPr/>
        </p:nvGrpSpPr>
        <p:grpSpPr bwMode="auto">
          <a:xfrm>
            <a:off x="76200" y="371475"/>
            <a:ext cx="1898650" cy="1381125"/>
            <a:chOff x="0" y="0"/>
            <a:chExt cx="1196" cy="870"/>
          </a:xfrm>
        </p:grpSpPr>
        <p:sp>
          <p:nvSpPr>
            <p:cNvPr id="35842" name="Rectangle 2"/>
            <p:cNvSpPr>
              <a:spLocks/>
            </p:cNvSpPr>
            <p:nvPr/>
          </p:nvSpPr>
          <p:spPr bwMode="auto">
            <a:xfrm>
              <a:off x="0" y="0"/>
              <a:ext cx="1196" cy="870"/>
            </a:xfrm>
            <a:prstGeom prst="rect">
              <a:avLst/>
            </a:prstGeom>
            <a:solidFill>
              <a:srgbClr val="FFFFFF"/>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pic>
          <p:nvPicPr>
            <p:cNvPr id="35843" name="Picture 3"/>
            <p:cNvPicPr>
              <a:picLocks noChangeArrowheads="1"/>
            </p:cNvPicPr>
            <p:nvPr/>
          </p:nvPicPr>
          <p:blipFill>
            <a:blip r:embed="rId5" cstate="email">
              <a:extLst>
                <a:ext uri="{28A0092B-C50C-407E-A947-70E740481C1C}">
                  <a14:useLocalDpi xmlns:a14="http://schemas.microsoft.com/office/drawing/2010/main" val="0"/>
                </a:ext>
              </a:extLst>
            </a:blip>
            <a:srcRect b="536"/>
            <a:stretch>
              <a:fillRect/>
            </a:stretch>
          </p:blipFill>
          <p:spPr bwMode="auto">
            <a:xfrm>
              <a:off x="38" y="38"/>
              <a:ext cx="1130"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35845" name="Line 5"/>
          <p:cNvSpPr>
            <a:spLocks noChangeShapeType="1"/>
          </p:cNvSpPr>
          <p:nvPr/>
        </p:nvSpPr>
        <p:spPr bwMode="auto">
          <a:xfrm>
            <a:off x="2057400" y="304800"/>
            <a:ext cx="1588" cy="6248400"/>
          </a:xfrm>
          <a:prstGeom prst="line">
            <a:avLst/>
          </a:prstGeom>
          <a:noFill/>
          <a:ln w="12700" cap="flat">
            <a:solidFill>
              <a:srgbClr val="333399"/>
            </a:solidFill>
            <a:prstDash val="solid"/>
            <a:round/>
            <a:headEnd type="none" w="med" len="med"/>
            <a:tailEnd type="none" w="med" len="med"/>
          </a:ln>
          <a:effectLst>
            <a:outerShdw blurRad="12700" dist="25399" dir="5400000" algn="ctr" rotWithShape="0">
              <a:schemeClr val="bg2">
                <a:alpha val="37996"/>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35846" name="Rectangle 6"/>
          <p:cNvSpPr>
            <a:spLocks/>
          </p:cNvSpPr>
          <p:nvPr/>
        </p:nvSpPr>
        <p:spPr bwMode="auto">
          <a:xfrm>
            <a:off x="0" y="0"/>
            <a:ext cx="9156700" cy="228600"/>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sp>
        <p:nvSpPr>
          <p:cNvPr id="35847" name="Rectangle 7"/>
          <p:cNvSpPr>
            <a:spLocks/>
          </p:cNvSpPr>
          <p:nvPr/>
        </p:nvSpPr>
        <p:spPr bwMode="auto">
          <a:xfrm>
            <a:off x="0" y="6629400"/>
            <a:ext cx="9156700" cy="228600"/>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grpSp>
        <p:nvGrpSpPr>
          <p:cNvPr id="35850" name="Group 10"/>
          <p:cNvGrpSpPr>
            <a:grpSpLocks/>
          </p:cNvGrpSpPr>
          <p:nvPr/>
        </p:nvGrpSpPr>
        <p:grpSpPr bwMode="auto">
          <a:xfrm>
            <a:off x="76200" y="371475"/>
            <a:ext cx="1898650" cy="1381125"/>
            <a:chOff x="0" y="0"/>
            <a:chExt cx="1196" cy="870"/>
          </a:xfrm>
        </p:grpSpPr>
        <p:sp>
          <p:nvSpPr>
            <p:cNvPr id="35848" name="Rectangle 8"/>
            <p:cNvSpPr>
              <a:spLocks/>
            </p:cNvSpPr>
            <p:nvPr/>
          </p:nvSpPr>
          <p:spPr bwMode="auto">
            <a:xfrm>
              <a:off x="0" y="0"/>
              <a:ext cx="1196" cy="870"/>
            </a:xfrm>
            <a:prstGeom prst="rect">
              <a:avLst/>
            </a:prstGeom>
            <a:solidFill>
              <a:srgbClr val="FFFFFF"/>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pic>
          <p:nvPicPr>
            <p:cNvPr id="35849" name="Picture 9"/>
            <p:cNvPicPr>
              <a:picLocks noChangeArrowheads="1"/>
            </p:cNvPicPr>
            <p:nvPr/>
          </p:nvPicPr>
          <p:blipFill>
            <a:blip r:embed="rId5" cstate="email">
              <a:extLst>
                <a:ext uri="{28A0092B-C50C-407E-A947-70E740481C1C}">
                  <a14:useLocalDpi xmlns:a14="http://schemas.microsoft.com/office/drawing/2010/main" val="0"/>
                </a:ext>
              </a:extLst>
            </a:blip>
            <a:srcRect b="536"/>
            <a:stretch>
              <a:fillRect/>
            </a:stretch>
          </p:blipFill>
          <p:spPr bwMode="auto">
            <a:xfrm>
              <a:off x="38" y="38"/>
              <a:ext cx="1130"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35851" name="Line 11"/>
          <p:cNvSpPr>
            <a:spLocks noChangeShapeType="1"/>
          </p:cNvSpPr>
          <p:nvPr/>
        </p:nvSpPr>
        <p:spPr bwMode="auto">
          <a:xfrm>
            <a:off x="2057400" y="304800"/>
            <a:ext cx="1588" cy="6248400"/>
          </a:xfrm>
          <a:prstGeom prst="line">
            <a:avLst/>
          </a:prstGeom>
          <a:noFill/>
          <a:ln w="12700" cap="flat">
            <a:solidFill>
              <a:srgbClr val="333399"/>
            </a:solidFill>
            <a:prstDash val="solid"/>
            <a:round/>
            <a:headEnd type="none" w="med" len="med"/>
            <a:tailEnd type="none" w="med" len="med"/>
          </a:ln>
          <a:effectLst>
            <a:outerShdw blurRad="12700" dist="25399" dir="5400000" algn="ctr" rotWithShape="0">
              <a:schemeClr val="bg2">
                <a:alpha val="37996"/>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35852" name="Rectangle 12"/>
          <p:cNvSpPr>
            <a:spLocks/>
          </p:cNvSpPr>
          <p:nvPr/>
        </p:nvSpPr>
        <p:spPr bwMode="auto">
          <a:xfrm>
            <a:off x="0" y="0"/>
            <a:ext cx="9156700" cy="228600"/>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sp>
        <p:nvSpPr>
          <p:cNvPr id="35853" name="Rectangle 13"/>
          <p:cNvSpPr>
            <a:spLocks/>
          </p:cNvSpPr>
          <p:nvPr/>
        </p:nvSpPr>
        <p:spPr bwMode="auto">
          <a:xfrm>
            <a:off x="0" y="0"/>
            <a:ext cx="9156700" cy="6858000"/>
          </a:xfrm>
          <a:prstGeom prst="rect">
            <a:avLst/>
          </a:prstGeom>
          <a:solidFill>
            <a:srgbClr val="FFFFFF"/>
          </a:soli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0" bIns="0"/>
          <a:lstStyle/>
          <a:p>
            <a:endParaRPr lang="en-US"/>
          </a:p>
        </p:txBody>
      </p:sp>
      <p:sp>
        <p:nvSpPr>
          <p:cNvPr id="35854" name="Rectangle 14"/>
          <p:cNvSpPr>
            <a:spLocks/>
          </p:cNvSpPr>
          <p:nvPr/>
        </p:nvSpPr>
        <p:spPr bwMode="auto">
          <a:xfrm>
            <a:off x="0" y="0"/>
            <a:ext cx="9156700" cy="1371600"/>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pic>
        <p:nvPicPr>
          <p:cNvPr id="35855" name="Picture 15"/>
          <p:cNvPicPr>
            <a:picLocks noChangeArrowheads="1"/>
          </p:cNvPicPr>
          <p:nvPr/>
        </p:nvPicPr>
        <p:blipFill>
          <a:blip r:embed="rId6" cstate="email">
            <a:extLst>
              <a:ext uri="{28A0092B-C50C-407E-A947-70E740481C1C}">
                <a14:useLocalDpi xmlns:a14="http://schemas.microsoft.com/office/drawing/2010/main" val="0"/>
              </a:ext>
            </a:extLst>
          </a:blip>
          <a:srcRect b="534"/>
          <a:stretch>
            <a:fillRect/>
          </a:stretch>
        </p:blipFill>
        <p:spPr bwMode="auto">
          <a:xfrm>
            <a:off x="2667000" y="1524000"/>
            <a:ext cx="3962400" cy="274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35856" name="Rectangle 16"/>
          <p:cNvSpPr>
            <a:spLocks/>
          </p:cNvSpPr>
          <p:nvPr/>
        </p:nvSpPr>
        <p:spPr bwMode="auto">
          <a:xfrm>
            <a:off x="1219200" y="-107950"/>
            <a:ext cx="6743700"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39688" algn="ctr"/>
            <a:r>
              <a:rPr lang="en-US" sz="9600">
                <a:solidFill>
                  <a:srgbClr val="FFFFFF"/>
                </a:solidFill>
                <a:latin typeface="Arial Bold" charset="0"/>
                <a:ea typeface="ＭＳ Ｐゴシック" charset="0"/>
                <a:cs typeface="Arial Bold" charset="0"/>
                <a:sym typeface="Arial Bold" charset="0"/>
              </a:rPr>
              <a:t>Thank You</a:t>
            </a:r>
          </a:p>
        </p:txBody>
      </p:sp>
      <p:pic>
        <p:nvPicPr>
          <p:cNvPr id="35857" name="Picture 17"/>
          <p:cNvPicPr>
            <a:picLocks noChangeArrowheads="1"/>
          </p:cNvPicPr>
          <p:nvPr/>
        </p:nvPicPr>
        <p:blipFill>
          <a:blip r:embed="rId7">
            <a:extLst>
              <a:ext uri="{28A0092B-C50C-407E-A947-70E740481C1C}">
                <a14:useLocalDpi xmlns:a14="http://schemas.microsoft.com/office/drawing/2010/main" val="0"/>
              </a:ext>
            </a:extLst>
          </a:blip>
          <a:srcRect t="23586" r="13995"/>
          <a:stretch>
            <a:fillRect/>
          </a:stretch>
        </p:blipFill>
        <p:spPr bwMode="auto">
          <a:xfrm>
            <a:off x="5651500" y="1371600"/>
            <a:ext cx="3492500" cy="266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35858" name="Rectangle 18"/>
          <p:cNvSpPr>
            <a:spLocks/>
          </p:cNvSpPr>
          <p:nvPr/>
        </p:nvSpPr>
        <p:spPr bwMode="auto">
          <a:xfrm>
            <a:off x="1597025" y="5105400"/>
            <a:ext cx="6035675" cy="1752600"/>
          </a:xfrm>
          <a:prstGeom prst="rect">
            <a:avLst/>
          </a:prstGeom>
          <a:solidFill>
            <a:srgbClr val="D4ECF6"/>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sp>
        <p:nvSpPr>
          <p:cNvPr id="35859" name="Rectangle 19"/>
          <p:cNvSpPr>
            <a:spLocks/>
          </p:cNvSpPr>
          <p:nvPr/>
        </p:nvSpPr>
        <p:spPr bwMode="auto">
          <a:xfrm>
            <a:off x="914400" y="4191000"/>
            <a:ext cx="74295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39688" algn="ctr">
              <a:lnSpc>
                <a:spcPct val="90000"/>
              </a:lnSpc>
            </a:pPr>
            <a:r>
              <a:rPr lang="en-US" sz="3600" dirty="0">
                <a:solidFill>
                  <a:srgbClr val="333399"/>
                </a:solidFill>
                <a:latin typeface="Arial Bold Italic" charset="0"/>
                <a:ea typeface="ＭＳ Ｐゴシック" charset="0"/>
                <a:cs typeface="Arial Bold Italic" charset="0"/>
                <a:sym typeface="Arial Bold Italic" charset="0"/>
              </a:rPr>
              <a:t>TEAMWORK</a:t>
            </a:r>
          </a:p>
          <a:p>
            <a:pPr marL="39688" algn="ctr">
              <a:lnSpc>
                <a:spcPct val="90000"/>
              </a:lnSpc>
            </a:pPr>
            <a:r>
              <a:rPr lang="en-US" sz="3600" dirty="0">
                <a:solidFill>
                  <a:srgbClr val="333399"/>
                </a:solidFill>
                <a:latin typeface="Arial Bold Italic" charset="0"/>
                <a:ea typeface="ＭＳ Ｐゴシック" charset="0"/>
                <a:cs typeface="Arial Bold Italic" charset="0"/>
                <a:sym typeface="Arial Bold Italic" charset="0"/>
              </a:rPr>
              <a:t> “</a:t>
            </a:r>
            <a:r>
              <a:rPr lang="en-US" sz="2400" dirty="0">
                <a:solidFill>
                  <a:srgbClr val="333399"/>
                </a:solidFill>
                <a:latin typeface="Arial Bold Italic" charset="0"/>
                <a:ea typeface="ＭＳ Ｐゴシック" charset="0"/>
                <a:cs typeface="Arial Bold Italic" charset="0"/>
                <a:sym typeface="Arial Bold Italic" charset="0"/>
              </a:rPr>
              <a:t>Together We Can Achieve the Extraordinary”</a:t>
            </a:r>
          </a:p>
        </p:txBody>
      </p:sp>
      <p:sp>
        <p:nvSpPr>
          <p:cNvPr id="35860" name="Rectangle 20"/>
          <p:cNvSpPr>
            <a:spLocks/>
          </p:cNvSpPr>
          <p:nvPr/>
        </p:nvSpPr>
        <p:spPr bwMode="auto">
          <a:xfrm>
            <a:off x="1597025" y="5379991"/>
            <a:ext cx="6035675"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39688" algn="ctr"/>
            <a:endParaRPr lang="en-US" sz="3200" dirty="0">
              <a:latin typeface="Arial" charset="0"/>
              <a:ea typeface="ＭＳ Ｐゴシック" charset="0"/>
              <a:cs typeface="Arial" charset="0"/>
              <a:sym typeface="Arial" charset="0"/>
            </a:endParaRPr>
          </a:p>
          <a:p>
            <a:pPr marL="39688" algn="ctr"/>
            <a:r>
              <a:rPr lang="en-US" sz="3200" dirty="0">
                <a:latin typeface="Arial" charset="0"/>
                <a:ea typeface="ＭＳ Ｐゴシック" charset="0"/>
                <a:cs typeface="Arial" charset="0"/>
                <a:sym typeface="Arial" charset="0"/>
              </a:rPr>
              <a:t>2018 SPRING SALON SERIES</a:t>
            </a:r>
            <a:endParaRPr lang="en-US" sz="2400" dirty="0">
              <a:solidFill>
                <a:schemeClr val="tx1"/>
              </a:solidFill>
              <a:latin typeface="Arial" charset="0"/>
              <a:ea typeface="ＭＳ Ｐゴシック" charset="0"/>
              <a:cs typeface="Arial" charset="0"/>
              <a:sym typeface="Arial" charset="0"/>
            </a:endParaRPr>
          </a:p>
        </p:txBody>
      </p:sp>
      <p:pic>
        <p:nvPicPr>
          <p:cNvPr id="22" name="Trip Lee - Money Up[12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68558" y="5599120"/>
            <a:ext cx="812800" cy="812800"/>
          </a:xfrm>
          <a:prstGeom prst="rect">
            <a:avLst/>
          </a:prstGeom>
        </p:spPr>
      </p:pic>
    </p:spTree>
    <p:extLst>
      <p:ext uri="{BB962C8B-B14F-4D97-AF65-F5344CB8AC3E}">
        <p14:creationId xmlns:p14="http://schemas.microsoft.com/office/powerpoint/2010/main" val="19499907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565" fill="hold"/>
                                        <p:tgtEl>
                                          <p:spTgt spid="22"/>
                                        </p:tgtEl>
                                      </p:cBhvr>
                                    </p:cmd>
                                  </p:childTnLst>
                                </p:cTn>
                              </p:par>
                            </p:childTnLst>
                          </p:cTn>
                        </p:par>
                      </p:childTnLst>
                    </p:cTn>
                  </p:par>
                </p:childTnLst>
              </p:cTn>
              <p:nextCondLst>
                <p:cond evt="onClick" delay="0">
                  <p:tgtEl>
                    <p:spTgt spid="22"/>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0" y="6629400"/>
            <a:ext cx="9156700" cy="228600"/>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grpSp>
        <p:nvGrpSpPr>
          <p:cNvPr id="24580" name="Group 4"/>
          <p:cNvGrpSpPr>
            <a:grpSpLocks/>
          </p:cNvGrpSpPr>
          <p:nvPr/>
        </p:nvGrpSpPr>
        <p:grpSpPr bwMode="auto">
          <a:xfrm>
            <a:off x="76200" y="371475"/>
            <a:ext cx="1898650" cy="1381125"/>
            <a:chOff x="0" y="0"/>
            <a:chExt cx="1196" cy="870"/>
          </a:xfrm>
        </p:grpSpPr>
        <p:sp>
          <p:nvSpPr>
            <p:cNvPr id="24578" name="Rectangle 2"/>
            <p:cNvSpPr>
              <a:spLocks/>
            </p:cNvSpPr>
            <p:nvPr/>
          </p:nvSpPr>
          <p:spPr bwMode="auto">
            <a:xfrm>
              <a:off x="0" y="0"/>
              <a:ext cx="1196" cy="870"/>
            </a:xfrm>
            <a:prstGeom prst="rect">
              <a:avLst/>
            </a:prstGeom>
            <a:solidFill>
              <a:srgbClr val="FFFFFF"/>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pic>
          <p:nvPicPr>
            <p:cNvPr id="24579" name="Picture 3"/>
            <p:cNvPicPr>
              <a:picLocks noChangeArrowheads="1"/>
            </p:cNvPicPr>
            <p:nvPr/>
          </p:nvPicPr>
          <p:blipFill>
            <a:blip r:embed="rId3" cstate="email">
              <a:extLst>
                <a:ext uri="{28A0092B-C50C-407E-A947-70E740481C1C}">
                  <a14:useLocalDpi xmlns:a14="http://schemas.microsoft.com/office/drawing/2010/main" val="0"/>
                </a:ext>
              </a:extLst>
            </a:blip>
            <a:srcRect b="536"/>
            <a:stretch>
              <a:fillRect/>
            </a:stretch>
          </p:blipFill>
          <p:spPr bwMode="auto">
            <a:xfrm>
              <a:off x="38" y="38"/>
              <a:ext cx="1130"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24581" name="Line 5"/>
          <p:cNvSpPr>
            <a:spLocks noChangeShapeType="1"/>
          </p:cNvSpPr>
          <p:nvPr/>
        </p:nvSpPr>
        <p:spPr bwMode="auto">
          <a:xfrm>
            <a:off x="2057400" y="304800"/>
            <a:ext cx="1588" cy="6248400"/>
          </a:xfrm>
          <a:prstGeom prst="line">
            <a:avLst/>
          </a:prstGeom>
          <a:noFill/>
          <a:ln w="12700" cap="flat">
            <a:solidFill>
              <a:srgbClr val="333399"/>
            </a:solidFill>
            <a:prstDash val="solid"/>
            <a:round/>
            <a:headEnd type="none" w="med" len="med"/>
            <a:tailEnd type="none" w="med" len="med"/>
          </a:ln>
          <a:effectLst>
            <a:outerShdw blurRad="12700" dist="25399" dir="5400000" algn="ctr" rotWithShape="0">
              <a:schemeClr val="bg2">
                <a:alpha val="37996"/>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4582" name="Rectangle 6"/>
          <p:cNvSpPr>
            <a:spLocks/>
          </p:cNvSpPr>
          <p:nvPr/>
        </p:nvSpPr>
        <p:spPr bwMode="auto">
          <a:xfrm>
            <a:off x="0" y="0"/>
            <a:ext cx="9156700" cy="228600"/>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sp>
        <p:nvSpPr>
          <p:cNvPr id="24583" name="Rectangle 7"/>
          <p:cNvSpPr>
            <a:spLocks/>
          </p:cNvSpPr>
          <p:nvPr/>
        </p:nvSpPr>
        <p:spPr bwMode="auto">
          <a:xfrm>
            <a:off x="0" y="6629400"/>
            <a:ext cx="9156700" cy="228600"/>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grpSp>
        <p:nvGrpSpPr>
          <p:cNvPr id="24586" name="Group 10"/>
          <p:cNvGrpSpPr>
            <a:grpSpLocks/>
          </p:cNvGrpSpPr>
          <p:nvPr/>
        </p:nvGrpSpPr>
        <p:grpSpPr bwMode="auto">
          <a:xfrm>
            <a:off x="76200" y="371475"/>
            <a:ext cx="1898650" cy="1381125"/>
            <a:chOff x="0" y="0"/>
            <a:chExt cx="1196" cy="870"/>
          </a:xfrm>
        </p:grpSpPr>
        <p:sp>
          <p:nvSpPr>
            <p:cNvPr id="24584" name="Rectangle 8"/>
            <p:cNvSpPr>
              <a:spLocks/>
            </p:cNvSpPr>
            <p:nvPr/>
          </p:nvSpPr>
          <p:spPr bwMode="auto">
            <a:xfrm>
              <a:off x="0" y="0"/>
              <a:ext cx="1196" cy="870"/>
            </a:xfrm>
            <a:prstGeom prst="rect">
              <a:avLst/>
            </a:prstGeom>
            <a:solidFill>
              <a:srgbClr val="FFFFFF"/>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pic>
          <p:nvPicPr>
            <p:cNvPr id="24585" name="Picture 9"/>
            <p:cNvPicPr>
              <a:picLocks noChangeArrowheads="1"/>
            </p:cNvPicPr>
            <p:nvPr/>
          </p:nvPicPr>
          <p:blipFill>
            <a:blip r:embed="rId3" cstate="email">
              <a:extLst>
                <a:ext uri="{28A0092B-C50C-407E-A947-70E740481C1C}">
                  <a14:useLocalDpi xmlns:a14="http://schemas.microsoft.com/office/drawing/2010/main" val="0"/>
                </a:ext>
              </a:extLst>
            </a:blip>
            <a:srcRect b="536"/>
            <a:stretch>
              <a:fillRect/>
            </a:stretch>
          </p:blipFill>
          <p:spPr bwMode="auto">
            <a:xfrm>
              <a:off x="38" y="38"/>
              <a:ext cx="1130"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24587" name="Line 11"/>
          <p:cNvSpPr>
            <a:spLocks noChangeShapeType="1"/>
          </p:cNvSpPr>
          <p:nvPr/>
        </p:nvSpPr>
        <p:spPr bwMode="auto">
          <a:xfrm>
            <a:off x="2057400" y="304800"/>
            <a:ext cx="1588" cy="6248400"/>
          </a:xfrm>
          <a:prstGeom prst="line">
            <a:avLst/>
          </a:prstGeom>
          <a:noFill/>
          <a:ln w="12700" cap="flat">
            <a:solidFill>
              <a:srgbClr val="333399"/>
            </a:solidFill>
            <a:prstDash val="solid"/>
            <a:round/>
            <a:headEnd type="none" w="med" len="med"/>
            <a:tailEnd type="none" w="med" len="med"/>
          </a:ln>
          <a:effectLst>
            <a:outerShdw blurRad="12700" dist="25399" dir="5400000" algn="ctr" rotWithShape="0">
              <a:schemeClr val="bg2">
                <a:alpha val="37996"/>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4588" name="Rectangle 12"/>
          <p:cNvSpPr>
            <a:spLocks/>
          </p:cNvSpPr>
          <p:nvPr/>
        </p:nvSpPr>
        <p:spPr bwMode="auto">
          <a:xfrm>
            <a:off x="0" y="0"/>
            <a:ext cx="9156700" cy="228600"/>
          </a:xfrm>
          <a:prstGeom prst="rect">
            <a:avLst/>
          </a:prstGeom>
          <a:solidFill>
            <a:schemeClr val="accent1"/>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grpSp>
        <p:nvGrpSpPr>
          <p:cNvPr id="24591" name="Group 15"/>
          <p:cNvGrpSpPr>
            <a:grpSpLocks/>
          </p:cNvGrpSpPr>
          <p:nvPr/>
        </p:nvGrpSpPr>
        <p:grpSpPr bwMode="auto">
          <a:xfrm>
            <a:off x="95250" y="379413"/>
            <a:ext cx="1898650" cy="1381125"/>
            <a:chOff x="0" y="0"/>
            <a:chExt cx="1196" cy="870"/>
          </a:xfrm>
        </p:grpSpPr>
        <p:sp>
          <p:nvSpPr>
            <p:cNvPr id="24589" name="Rectangle 13"/>
            <p:cNvSpPr>
              <a:spLocks/>
            </p:cNvSpPr>
            <p:nvPr/>
          </p:nvSpPr>
          <p:spPr bwMode="auto">
            <a:xfrm>
              <a:off x="0" y="0"/>
              <a:ext cx="1196" cy="870"/>
            </a:xfrm>
            <a:prstGeom prst="rect">
              <a:avLst/>
            </a:prstGeom>
            <a:solidFill>
              <a:srgbClr val="FFFFFF"/>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pic>
          <p:nvPicPr>
            <p:cNvPr id="24590" name="Picture 14"/>
            <p:cNvPicPr>
              <a:picLocks noChangeArrowheads="1"/>
            </p:cNvPicPr>
            <p:nvPr/>
          </p:nvPicPr>
          <p:blipFill>
            <a:blip r:embed="rId3" cstate="email">
              <a:extLst>
                <a:ext uri="{28A0092B-C50C-407E-A947-70E740481C1C}">
                  <a14:useLocalDpi xmlns:a14="http://schemas.microsoft.com/office/drawing/2010/main" val="0"/>
                </a:ext>
              </a:extLst>
            </a:blip>
            <a:srcRect b="536"/>
            <a:stretch>
              <a:fillRect/>
            </a:stretch>
          </p:blipFill>
          <p:spPr bwMode="auto">
            <a:xfrm>
              <a:off x="38" y="38"/>
              <a:ext cx="1130"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24592" name="Rectangle 16"/>
          <p:cNvSpPr>
            <a:spLocks/>
          </p:cNvSpPr>
          <p:nvPr/>
        </p:nvSpPr>
        <p:spPr bwMode="auto">
          <a:xfrm>
            <a:off x="2058988" y="228601"/>
            <a:ext cx="6667500" cy="6369236"/>
          </a:xfrm>
          <a:prstGeom prst="rect">
            <a:avLst/>
          </a:prstGeom>
          <a:noFill/>
          <a:ln>
            <a:noFill/>
          </a:ln>
          <a:effectLst>
            <a:outerShdw blurRad="12700" dist="12700" algn="ctr" rotWithShape="0">
              <a:srgbClr val="000000">
                <a:alpha val="64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scene3d>
              <a:camera prst="orthographicFront"/>
              <a:lightRig rig="balanced" dir="t">
                <a:rot lat="0" lon="0" rev="2100000"/>
              </a:lightRig>
            </a:scene3d>
            <a:sp3d extrusionH="57150" prstMaterial="metal">
              <a:bevelT w="38100" h="25400"/>
              <a:contourClr>
                <a:schemeClr val="bg2"/>
              </a:contourClr>
            </a:sp3d>
          </a:bodyPr>
          <a:lstStyle/>
          <a:p>
            <a:pPr marL="39688" algn="ctr">
              <a:lnSpc>
                <a:spcPct val="90000"/>
              </a:lnSpc>
              <a:spcBef>
                <a:spcPts val="3000"/>
              </a:spcBef>
            </a:pPr>
            <a:r>
              <a:rPr lang="en-US" sz="5400" b="1" dirty="0">
                <a:ln w="50800"/>
                <a:solidFill>
                  <a:schemeClr val="bg1">
                    <a:shade val="50000"/>
                  </a:schemeClr>
                </a:solidFill>
                <a:latin typeface="Arial Bold" charset="0"/>
                <a:ea typeface="ＭＳ Ｐゴシック" charset="0"/>
                <a:cs typeface="Arial Bold" charset="0"/>
                <a:sym typeface="Arial Bold" charset="0"/>
              </a:rPr>
              <a:t>Introduction</a:t>
            </a:r>
          </a:p>
          <a:p>
            <a:pPr marL="39688" algn="ctr">
              <a:lnSpc>
                <a:spcPct val="90000"/>
              </a:lnSpc>
              <a:spcBef>
                <a:spcPts val="3000"/>
              </a:spcBef>
            </a:pPr>
            <a:endParaRPr lang="en-US" sz="2800" b="1" dirty="0">
              <a:ln w="50800"/>
              <a:solidFill>
                <a:schemeClr val="bg1">
                  <a:shade val="50000"/>
                </a:schemeClr>
              </a:solidFill>
              <a:latin typeface="Arial Italic" charset="0"/>
              <a:ea typeface="ＭＳ Ｐゴシック" charset="0"/>
              <a:cs typeface="Arial Italic" charset="0"/>
              <a:sym typeface="Arial Italic" charset="0"/>
            </a:endParaRPr>
          </a:p>
          <a:p>
            <a:pPr marL="39688" algn="ctr">
              <a:lnSpc>
                <a:spcPct val="90000"/>
              </a:lnSpc>
              <a:spcBef>
                <a:spcPts val="3000"/>
              </a:spcBef>
            </a:pPr>
            <a:endParaRPr lang="en-US" sz="2800" b="1" dirty="0">
              <a:ln w="50800"/>
              <a:solidFill>
                <a:schemeClr val="bg1">
                  <a:shade val="50000"/>
                </a:schemeClr>
              </a:solidFill>
              <a:latin typeface="Arial Italic" charset="0"/>
              <a:ea typeface="ＭＳ Ｐゴシック" charset="0"/>
              <a:cs typeface="Arial Italic" charset="0"/>
              <a:sym typeface="Arial Italic" charset="0"/>
            </a:endParaRPr>
          </a:p>
          <a:p>
            <a:pPr marL="39688" algn="ctr">
              <a:lnSpc>
                <a:spcPct val="90000"/>
              </a:lnSpc>
              <a:spcBef>
                <a:spcPts val="3000"/>
              </a:spcBef>
            </a:pPr>
            <a:endParaRPr lang="en-US" sz="2800" b="1" dirty="0">
              <a:ln w="50800"/>
              <a:solidFill>
                <a:schemeClr val="bg1">
                  <a:shade val="50000"/>
                </a:schemeClr>
              </a:solidFill>
              <a:latin typeface="Arial Italic" charset="0"/>
              <a:ea typeface="ＭＳ Ｐゴシック" charset="0"/>
              <a:cs typeface="Arial Italic" charset="0"/>
              <a:sym typeface="Arial Italic" charset="0"/>
            </a:endParaRPr>
          </a:p>
          <a:p>
            <a:pPr marL="39688" algn="ctr">
              <a:lnSpc>
                <a:spcPct val="90000"/>
              </a:lnSpc>
              <a:spcBef>
                <a:spcPts val="3000"/>
              </a:spcBef>
            </a:pPr>
            <a:endParaRPr lang="en-US" sz="2800" b="1" dirty="0">
              <a:ln w="50800"/>
              <a:solidFill>
                <a:schemeClr val="bg1">
                  <a:shade val="50000"/>
                </a:schemeClr>
              </a:solidFill>
              <a:latin typeface="Arial Italic" charset="0"/>
              <a:ea typeface="ＭＳ Ｐゴシック" charset="0"/>
              <a:cs typeface="Arial Italic" charset="0"/>
              <a:sym typeface="Arial Italic" charset="0"/>
            </a:endParaRPr>
          </a:p>
          <a:p>
            <a:pPr marL="39688" algn="ctr">
              <a:lnSpc>
                <a:spcPct val="90000"/>
              </a:lnSpc>
              <a:spcBef>
                <a:spcPts val="3000"/>
              </a:spcBef>
            </a:pPr>
            <a:endParaRPr lang="en-US" sz="2800" b="1" dirty="0">
              <a:ln w="50800"/>
              <a:solidFill>
                <a:schemeClr val="bg1">
                  <a:shade val="50000"/>
                </a:schemeClr>
              </a:solidFill>
              <a:latin typeface="Arial Italic" charset="0"/>
              <a:ea typeface="ＭＳ Ｐゴシック" charset="0"/>
              <a:cs typeface="Arial Italic" charset="0"/>
              <a:sym typeface="Arial Italic" charset="0"/>
            </a:endParaRPr>
          </a:p>
          <a:p>
            <a:pPr marL="39688" algn="ctr">
              <a:lnSpc>
                <a:spcPct val="90000"/>
              </a:lnSpc>
              <a:spcBef>
                <a:spcPts val="3000"/>
              </a:spcBef>
            </a:pPr>
            <a:endParaRPr lang="en-US" sz="2800" b="1" dirty="0">
              <a:ln w="50800"/>
              <a:solidFill>
                <a:schemeClr val="bg1">
                  <a:shade val="50000"/>
                </a:schemeClr>
              </a:solidFill>
              <a:latin typeface="Arial Italic" charset="0"/>
              <a:ea typeface="ＭＳ Ｐゴシック" charset="0"/>
              <a:cs typeface="Arial Italic" charset="0"/>
              <a:sym typeface="Arial Italic" charset="0"/>
            </a:endParaRPr>
          </a:p>
          <a:p>
            <a:pPr marL="39688" algn="ctr">
              <a:lnSpc>
                <a:spcPct val="90000"/>
              </a:lnSpc>
            </a:pPr>
            <a:r>
              <a:rPr lang="en-US" sz="2400" b="1" dirty="0">
                <a:ln w="50800"/>
                <a:solidFill>
                  <a:schemeClr val="bg1">
                    <a:shade val="50000"/>
                  </a:schemeClr>
                </a:solidFill>
                <a:latin typeface="Arial" charset="0"/>
                <a:ea typeface="ＭＳ Ｐゴシック" charset="0"/>
                <a:cs typeface="Arial" charset="0"/>
                <a:sym typeface="Arial" charset="0"/>
              </a:rPr>
              <a:t>Narri Cooper</a:t>
            </a:r>
            <a:endParaRPr lang="en-US" sz="2400" b="1" dirty="0">
              <a:ln w="50800"/>
              <a:solidFill>
                <a:schemeClr val="bg1">
                  <a:shade val="50000"/>
                </a:schemeClr>
              </a:solidFill>
              <a:latin typeface="Arial Italic" charset="0"/>
              <a:ea typeface="ＭＳ Ｐゴシック" charset="0"/>
              <a:cs typeface="Arial Italic" charset="0"/>
              <a:sym typeface="Arial Italic" charset="0"/>
            </a:endParaRPr>
          </a:p>
          <a:p>
            <a:pPr marL="39688" algn="ctr">
              <a:lnSpc>
                <a:spcPct val="90000"/>
              </a:lnSpc>
            </a:pPr>
            <a:r>
              <a:rPr lang="en-US" sz="2400" b="1" dirty="0">
                <a:ln w="50800"/>
                <a:solidFill>
                  <a:schemeClr val="bg1">
                    <a:shade val="50000"/>
                  </a:schemeClr>
                </a:solidFill>
                <a:latin typeface="Arial Italic" charset="0"/>
                <a:ea typeface="ＭＳ Ｐゴシック" charset="0"/>
                <a:cs typeface="Arial Italic" charset="0"/>
                <a:sym typeface="Arial Italic" charset="0"/>
              </a:rPr>
              <a:t>DCI AC Education Committee</a:t>
            </a:r>
          </a:p>
          <a:p>
            <a:pPr marL="39688" algn="ctr">
              <a:lnSpc>
                <a:spcPct val="90000"/>
              </a:lnSpc>
            </a:pPr>
            <a:r>
              <a:rPr lang="en-US" sz="2400" b="1" dirty="0">
                <a:ln w="50800"/>
                <a:solidFill>
                  <a:schemeClr val="bg1">
                    <a:shade val="50000"/>
                  </a:schemeClr>
                </a:solidFill>
                <a:latin typeface="Arial Italic" charset="0"/>
                <a:ea typeface="ＭＳ Ｐゴシック" charset="0"/>
                <a:cs typeface="Arial Italic" charset="0"/>
                <a:sym typeface="Arial Italic" charset="0"/>
              </a:rPr>
              <a:t>Investor Engagement Coordinator</a:t>
            </a:r>
          </a:p>
        </p:txBody>
      </p:sp>
      <p:pic>
        <p:nvPicPr>
          <p:cNvPr id="2" name="Picture 1" descr="welcome were gl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6469" y="1486435"/>
            <a:ext cx="5204687" cy="3463482"/>
          </a:xfrm>
          <a:prstGeom prst="rect">
            <a:avLst/>
          </a:prstGeom>
        </p:spPr>
      </p:pic>
    </p:spTree>
    <p:extLst>
      <p:ext uri="{BB962C8B-B14F-4D97-AF65-F5344CB8AC3E}">
        <p14:creationId xmlns:p14="http://schemas.microsoft.com/office/powerpoint/2010/main" val="128143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HERE TO DISCUSS?</a:t>
            </a:r>
          </a:p>
        </p:txBody>
      </p:sp>
      <p:sp>
        <p:nvSpPr>
          <p:cNvPr id="5" name="Content Placeholder 4"/>
          <p:cNvSpPr>
            <a:spLocks noGrp="1"/>
          </p:cNvSpPr>
          <p:nvPr>
            <p:ph idx="1"/>
          </p:nvPr>
        </p:nvSpPr>
        <p:spPr>
          <a:xfrm>
            <a:off x="779463" y="1604145"/>
            <a:ext cx="7710002" cy="4875342"/>
          </a:xfrm>
        </p:spPr>
        <p:txBody>
          <a:bodyPr>
            <a:normAutofit/>
          </a:bodyPr>
          <a:lstStyle/>
          <a:p>
            <a:r>
              <a:rPr lang="en-US" sz="2800" dirty="0"/>
              <a:t>Investment Overview</a:t>
            </a:r>
          </a:p>
          <a:p>
            <a:r>
              <a:rPr lang="en-US" sz="2800" dirty="0"/>
              <a:t>Mall Profitability Review</a:t>
            </a:r>
          </a:p>
          <a:p>
            <a:r>
              <a:rPr lang="en-US" sz="2800" dirty="0"/>
              <a:t>Purchase Provision Review</a:t>
            </a:r>
          </a:p>
          <a:p>
            <a:r>
              <a:rPr lang="en-US" sz="2800" dirty="0"/>
              <a:t>Purchase Options Update</a:t>
            </a:r>
          </a:p>
          <a:p>
            <a:r>
              <a:rPr lang="en-US" sz="2800" dirty="0"/>
              <a:t>Liquidity Issues</a:t>
            </a:r>
          </a:p>
          <a:p>
            <a:r>
              <a:rPr lang="en-US" sz="2800" dirty="0"/>
              <a:t>Legacy Challenge</a:t>
            </a:r>
          </a:p>
          <a:p>
            <a:r>
              <a:rPr lang="en-US" sz="2800" dirty="0"/>
              <a:t>Key Questions to Consider</a:t>
            </a:r>
          </a:p>
          <a:p>
            <a:r>
              <a:rPr lang="en-US" sz="2800" dirty="0"/>
              <a:t>Next Steps</a:t>
            </a:r>
          </a:p>
          <a:p>
            <a:pPr marL="0" indent="0">
              <a:buNone/>
            </a:pPr>
            <a:endParaRPr lang="en-US" sz="2800" dirty="0"/>
          </a:p>
          <a:p>
            <a:pPr marL="0" indent="0">
              <a:buNone/>
            </a:pPr>
            <a:endParaRPr lang="en-US" sz="2800" dirty="0"/>
          </a:p>
          <a:p>
            <a:pPr lvl="1"/>
            <a:endParaRPr lang="en-US" dirty="0"/>
          </a:p>
          <a:p>
            <a:pPr lvl="1"/>
            <a:endParaRPr lang="en-US" dirty="0"/>
          </a:p>
          <a:p>
            <a:endParaRPr lang="en-US" dirty="0"/>
          </a:p>
        </p:txBody>
      </p:sp>
    </p:spTree>
    <p:extLst>
      <p:ext uri="{BB962C8B-B14F-4D97-AF65-F5344CB8AC3E}">
        <p14:creationId xmlns:p14="http://schemas.microsoft.com/office/powerpoint/2010/main" val="171173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OWN?</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descr="MC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631" y="1522452"/>
            <a:ext cx="6061417" cy="4761674"/>
          </a:xfrm>
          <a:prstGeom prst="rect">
            <a:avLst/>
          </a:prstGeom>
        </p:spPr>
      </p:pic>
    </p:spTree>
    <p:extLst>
      <p:ext uri="{BB962C8B-B14F-4D97-AF65-F5344CB8AC3E}">
        <p14:creationId xmlns:p14="http://schemas.microsoft.com/office/powerpoint/2010/main" val="52225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OWNS WHAT?</a:t>
            </a:r>
          </a:p>
        </p:txBody>
      </p:sp>
      <p:sp>
        <p:nvSpPr>
          <p:cNvPr id="3" name="Content Placeholder 2"/>
          <p:cNvSpPr>
            <a:spLocks noGrp="1"/>
          </p:cNvSpPr>
          <p:nvPr>
            <p:ph idx="1"/>
          </p:nvPr>
        </p:nvSpPr>
        <p:spPr/>
        <p:txBody>
          <a:bodyPr>
            <a:normAutofit lnSpcReduction="10000"/>
          </a:bodyPr>
          <a:lstStyle/>
          <a:p>
            <a:r>
              <a:rPr lang="en-US" dirty="0"/>
              <a:t>MARKET CREEK PARTNERS OWNS THE MALL</a:t>
            </a:r>
          </a:p>
          <a:p>
            <a:pPr lvl="1"/>
            <a:r>
              <a:rPr lang="en-US" b="1" dirty="0"/>
              <a:t>DCI</a:t>
            </a:r>
          </a:p>
          <a:p>
            <a:pPr lvl="1"/>
            <a:r>
              <a:rPr lang="en-US" dirty="0"/>
              <a:t>NUF</a:t>
            </a:r>
          </a:p>
          <a:p>
            <a:pPr lvl="1"/>
            <a:r>
              <a:rPr lang="en-US" dirty="0"/>
              <a:t>JCNI</a:t>
            </a:r>
          </a:p>
          <a:p>
            <a:pPr lvl="1"/>
            <a:r>
              <a:rPr lang="en-US" dirty="0"/>
              <a:t>DMI</a:t>
            </a:r>
          </a:p>
          <a:p>
            <a:pPr lvl="1"/>
            <a:endParaRPr lang="en-US" dirty="0"/>
          </a:p>
          <a:p>
            <a:r>
              <a:rPr lang="en-US" dirty="0"/>
              <a:t>Where does CIF fit in?</a:t>
            </a:r>
          </a:p>
          <a:p>
            <a:pPr lvl="1"/>
            <a:r>
              <a:rPr lang="en-US" dirty="0"/>
              <a:t>A Subset of Investors that reinvested distribution checks to form a separate investor group</a:t>
            </a:r>
          </a:p>
        </p:txBody>
      </p:sp>
    </p:spTree>
    <p:extLst>
      <p:ext uri="{BB962C8B-B14F-4D97-AF65-F5344CB8AC3E}">
        <p14:creationId xmlns:p14="http://schemas.microsoft.com/office/powerpoint/2010/main" val="171660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DO WE OWN?</a:t>
            </a:r>
          </a:p>
        </p:txBody>
      </p:sp>
      <p:sp>
        <p:nvSpPr>
          <p:cNvPr id="4" name="Rectangle 3">
            <a:extLst>
              <a:ext uri="{FF2B5EF4-FFF2-40B4-BE49-F238E27FC236}">
                <a16:creationId xmlns:a16="http://schemas.microsoft.com/office/drawing/2014/main" id="{B5D044F8-B813-4933-ABF8-7F788F095221}"/>
              </a:ext>
            </a:extLst>
          </p:cNvPr>
          <p:cNvSpPr/>
          <p:nvPr/>
        </p:nvSpPr>
        <p:spPr>
          <a:xfrm>
            <a:off x="749586" y="1864713"/>
            <a:ext cx="7345221" cy="175432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MEMBER’S EQUITY AS OF 12/31/16</a:t>
            </a:r>
          </a:p>
          <a:p>
            <a:endParaRPr lang="en-US" u="sng" dirty="0"/>
          </a:p>
          <a:p>
            <a:r>
              <a:rPr lang="en-US" b="1" u="sng" dirty="0"/>
              <a:t>Diamond Community Investors 				$	   350,506 </a:t>
            </a:r>
          </a:p>
          <a:p>
            <a:r>
              <a:rPr lang="en-US" u="sng" dirty="0"/>
              <a:t>Neighborhood Unity Foundation 		      ____	$	   378,761  </a:t>
            </a:r>
          </a:p>
          <a:p>
            <a:r>
              <a:rPr lang="en-US" u="sng" dirty="0"/>
              <a:t>DMI     					             			$	   107,530</a:t>
            </a:r>
          </a:p>
          <a:p>
            <a:r>
              <a:rPr lang="en-US" u="sng" dirty="0"/>
              <a:t>JCNI										$	3,920,809</a:t>
            </a:r>
            <a:endParaRPr lang="en-US" dirty="0"/>
          </a:p>
        </p:txBody>
      </p:sp>
      <p:sp>
        <p:nvSpPr>
          <p:cNvPr id="6" name="TextBox 5">
            <a:extLst>
              <a:ext uri="{FF2B5EF4-FFF2-40B4-BE49-F238E27FC236}">
                <a16:creationId xmlns:a16="http://schemas.microsoft.com/office/drawing/2014/main" id="{9F801C81-9D6F-4317-A839-7CD5D4B5ED11}"/>
              </a:ext>
            </a:extLst>
          </p:cNvPr>
          <p:cNvSpPr txBox="1"/>
          <p:nvPr/>
        </p:nvSpPr>
        <p:spPr>
          <a:xfrm>
            <a:off x="779464" y="4058364"/>
            <a:ext cx="6526858" cy="2031325"/>
          </a:xfrm>
          <a:prstGeom prst="rect">
            <a:avLst/>
          </a:prstGeom>
          <a:noFill/>
        </p:spPr>
        <p:txBody>
          <a:bodyPr wrap="square" rtlCol="0">
            <a:spAutoFit/>
          </a:bodyPr>
          <a:lstStyle/>
          <a:p>
            <a:r>
              <a:rPr lang="en-US" dirty="0"/>
              <a:t>OWNERSHIP PERCENTAGE AS OF 12/31/16</a:t>
            </a:r>
          </a:p>
          <a:p>
            <a:endParaRPr lang="en-US" dirty="0"/>
          </a:p>
          <a:p>
            <a:r>
              <a:rPr lang="en-US" b="1" u="sng" dirty="0"/>
              <a:t>Diamond Community Investors 	18.02 % </a:t>
            </a:r>
          </a:p>
          <a:p>
            <a:r>
              <a:rPr lang="en-US" u="sng" dirty="0"/>
              <a:t>Neighborhood Unity Foundation 	20.00 %</a:t>
            </a:r>
          </a:p>
          <a:p>
            <a:r>
              <a:rPr lang="en-US" u="sng" dirty="0"/>
              <a:t>DMI     				4.93 %</a:t>
            </a:r>
          </a:p>
          <a:p>
            <a:r>
              <a:rPr lang="en-US" u="sng" dirty="0"/>
              <a:t>JCNI				57.05 %</a:t>
            </a:r>
            <a:endParaRPr lang="en-US" dirty="0"/>
          </a:p>
          <a:p>
            <a:endParaRPr lang="en-US" dirty="0"/>
          </a:p>
        </p:txBody>
      </p:sp>
    </p:spTree>
    <p:extLst>
      <p:ext uri="{BB962C8B-B14F-4D97-AF65-F5344CB8AC3E}">
        <p14:creationId xmlns:p14="http://schemas.microsoft.com/office/powerpoint/2010/main" val="45427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 CHART</a:t>
            </a:r>
          </a:p>
        </p:txBody>
      </p:sp>
      <p:pic>
        <p:nvPicPr>
          <p:cNvPr id="14" name="Picture 13">
            <a:extLst>
              <a:ext uri="{FF2B5EF4-FFF2-40B4-BE49-F238E27FC236}">
                <a16:creationId xmlns:a16="http://schemas.microsoft.com/office/drawing/2014/main" id="{56838414-F14A-4B9B-A2EB-826753C3B042}"/>
              </a:ext>
            </a:extLst>
          </p:cNvPr>
          <p:cNvPicPr>
            <a:picLocks noChangeAspect="1"/>
          </p:cNvPicPr>
          <p:nvPr/>
        </p:nvPicPr>
        <p:blipFill>
          <a:blip r:embed="rId2"/>
          <a:stretch>
            <a:fillRect/>
          </a:stretch>
        </p:blipFill>
        <p:spPr>
          <a:xfrm>
            <a:off x="-204541" y="1252635"/>
            <a:ext cx="9346333" cy="5063946"/>
          </a:xfrm>
          <a:prstGeom prst="rect">
            <a:avLst/>
          </a:prstGeom>
        </p:spPr>
      </p:pic>
    </p:spTree>
    <p:extLst>
      <p:ext uri="{BB962C8B-B14F-4D97-AF65-F5344CB8AC3E}">
        <p14:creationId xmlns:p14="http://schemas.microsoft.com/office/powerpoint/2010/main" val="215726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THE MALL DOING?</a:t>
            </a:r>
            <a:br>
              <a:rPr lang="en-US" dirty="0"/>
            </a:br>
            <a:r>
              <a:rPr lang="en-US" dirty="0"/>
              <a:t>MALL DASHBOARD 1/2018</a:t>
            </a:r>
          </a:p>
        </p:txBody>
      </p:sp>
      <p:sp>
        <p:nvSpPr>
          <p:cNvPr id="5" name="TextBox 4"/>
          <p:cNvSpPr txBox="1"/>
          <p:nvPr/>
        </p:nvSpPr>
        <p:spPr>
          <a:xfrm>
            <a:off x="4916961" y="1074488"/>
            <a:ext cx="184666" cy="369332"/>
          </a:xfrm>
          <a:prstGeom prst="rect">
            <a:avLst/>
          </a:prstGeom>
          <a:noFill/>
        </p:spPr>
        <p:txBody>
          <a:bodyPr wrap="none" rtlCol="0">
            <a:spAutoFit/>
          </a:bodyPr>
          <a:lstStyle/>
          <a:p>
            <a:endParaRPr lang="en-US" dirty="0"/>
          </a:p>
        </p:txBody>
      </p:sp>
      <p:pic>
        <p:nvPicPr>
          <p:cNvPr id="6" name="Content Placeholder 5" descr="dci-dashboard-q4-2017-1024x791.jpg"/>
          <p:cNvPicPr>
            <a:picLocks noGrp="1" noChangeAspect="1"/>
          </p:cNvPicPr>
          <p:nvPr>
            <p:ph idx="1"/>
          </p:nvPr>
        </p:nvPicPr>
        <p:blipFill>
          <a:blip r:embed="rId3" cstate="email">
            <a:extLst>
              <a:ext uri="{28A0092B-C50C-407E-A947-70E740481C1C}">
                <a14:useLocalDpi xmlns:a14="http://schemas.microsoft.com/office/drawing/2010/main" val="0"/>
              </a:ext>
            </a:extLst>
          </a:blip>
          <a:srcRect t="14402" b="14402"/>
          <a:stretch>
            <a:fillRect/>
          </a:stretch>
        </p:blipFill>
        <p:spPr/>
      </p:pic>
    </p:spTree>
    <p:extLst>
      <p:ext uri="{BB962C8B-B14F-4D97-AF65-F5344CB8AC3E}">
        <p14:creationId xmlns:p14="http://schemas.microsoft.com/office/powerpoint/2010/main" val="3285090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17264</TotalTime>
  <Words>1298</Words>
  <Application>Microsoft Office PowerPoint</Application>
  <PresentationFormat>On-screen Show (4:3)</PresentationFormat>
  <Paragraphs>224</Paragraphs>
  <Slides>23</Slides>
  <Notes>18</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ＭＳ Ｐゴシック</vt:lpstr>
      <vt:lpstr>Arial</vt:lpstr>
      <vt:lpstr>Arial Bold</vt:lpstr>
      <vt:lpstr>Arial Bold Italic</vt:lpstr>
      <vt:lpstr>Arial Italic</vt:lpstr>
      <vt:lpstr>Calibri</vt:lpstr>
      <vt:lpstr>Times New Roman</vt:lpstr>
      <vt:lpstr>Wingdings</vt:lpstr>
      <vt:lpstr>Office Theme</vt:lpstr>
      <vt:lpstr>PowerPoint Presentation</vt:lpstr>
      <vt:lpstr> What Is Going On With My Investment? </vt:lpstr>
      <vt:lpstr>PowerPoint Presentation</vt:lpstr>
      <vt:lpstr>WHAT ARE WE HERE TO DISCUSS?</vt:lpstr>
      <vt:lpstr>WHAT DO WE OWN?</vt:lpstr>
      <vt:lpstr>WHO OWNS WHAT?</vt:lpstr>
      <vt:lpstr>HOW MUCH DO WE OWN?</vt:lpstr>
      <vt:lpstr>ORG CHART</vt:lpstr>
      <vt:lpstr>HOW IS THE MALL DOING? MALL DASHBOARD 1/2018</vt:lpstr>
      <vt:lpstr>WHAT HAPPENED TO OUR CHECKS?</vt:lpstr>
      <vt:lpstr>PROFITABILITY PROJECTIONS</vt:lpstr>
      <vt:lpstr>2018 PURCHASE REVIEW</vt:lpstr>
      <vt:lpstr>REVISIT DECISION REVIEW</vt:lpstr>
      <vt:lpstr>FACTORS TO KEEP IN MIND</vt:lpstr>
      <vt:lpstr>POTENTIAL SCENARIOS</vt:lpstr>
      <vt:lpstr>STATUS UPDATE</vt:lpstr>
      <vt:lpstr>KEY DATES TIMELINE</vt:lpstr>
      <vt:lpstr>PowerPoint Presentation</vt:lpstr>
      <vt:lpstr>PowerPoint Presentation</vt:lpstr>
      <vt:lpstr>QUESTIONS?</vt:lpstr>
      <vt:lpstr>SUGGESTIONS</vt:lpstr>
      <vt:lpstr>TELL A FRIEND!</vt:lpstr>
      <vt:lpstr>PowerPoint Presentation</vt:lpstr>
    </vt:vector>
  </TitlesOfParts>
  <Company>Predestined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am I not getting a check?</dc:title>
  <dc:creator>Narri Cooper</dc:creator>
  <cp:lastModifiedBy>Tekara Gainey</cp:lastModifiedBy>
  <cp:revision>155</cp:revision>
  <dcterms:created xsi:type="dcterms:W3CDTF">2016-05-25T23:28:52Z</dcterms:created>
  <dcterms:modified xsi:type="dcterms:W3CDTF">2018-04-19T19:09:40Z</dcterms:modified>
</cp:coreProperties>
</file>